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10287000" cx="18288000"/>
  <p:notesSz cx="6858000" cy="9144000"/>
  <p:embeddedFontLst>
    <p:embeddedFont>
      <p:font typeface="Prata"/>
      <p:regular r:id="rId29"/>
    </p:embeddedFont>
    <p:embeddedFont>
      <p:font typeface="Josefin Sans"/>
      <p:bold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2" roundtripDataSignature="AMtx7mjOmC3XB2Dlz7apmESau17hEEPX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0A7570F-E7FD-4363-AB58-E0C842623E5A}">
  <a:tblStyle styleId="{A0A7570F-E7FD-4363-AB58-E0C842623E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rat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JosefinSans-boldItalic.fntdata"/><Relationship Id="rId30" Type="http://schemas.openxmlformats.org/officeDocument/2006/relationships/font" Target="fonts/JosefinSan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0f1480cc1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30f1480cc1_0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0f1480cc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30f1480cc1_0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35213e43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35213e434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9449cbebc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339449cbebc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39449cbeb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339449cbebc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30f1480cc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330f1480cc1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30ef1c117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330ef1c1175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30f1480cc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330f1480cc1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30ef1c117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330ef1c1175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5213e434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35213e434c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30f1480cc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30f1480cc1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0f1480cc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30f1480cc1_0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30f1480cc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30f1480cc1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25.png"/><Relationship Id="rId6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36.png"/><Relationship Id="rId8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Relationship Id="rId9" Type="http://schemas.openxmlformats.org/officeDocument/2006/relationships/image" Target="../media/image32.png"/><Relationship Id="rId5" Type="http://schemas.openxmlformats.org/officeDocument/2006/relationships/image" Target="../media/image24.png"/><Relationship Id="rId6" Type="http://schemas.openxmlformats.org/officeDocument/2006/relationships/image" Target="../media/image1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37.png"/><Relationship Id="rId9" Type="http://schemas.openxmlformats.org/officeDocument/2006/relationships/image" Target="../media/image33.png"/><Relationship Id="rId5" Type="http://schemas.openxmlformats.org/officeDocument/2006/relationships/image" Target="../media/image24.png"/><Relationship Id="rId6" Type="http://schemas.openxmlformats.org/officeDocument/2006/relationships/image" Target="../media/image1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3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5" Type="http://schemas.openxmlformats.org/officeDocument/2006/relationships/image" Target="../media/image3.jp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9" Type="http://schemas.openxmlformats.org/officeDocument/2006/relationships/image" Target="../media/image31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3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9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5" Type="http://schemas.openxmlformats.org/officeDocument/2006/relationships/image" Target="../media/image3.jp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39.png"/><Relationship Id="rId6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0726" l="0" r="0" t="-70726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1028700" y="8484450"/>
            <a:ext cx="775789" cy="773850"/>
          </a:xfrm>
          <a:custGeom>
            <a:rect b="b" l="l" r="r" t="t"/>
            <a:pathLst>
              <a:path extrusionOk="0"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16251715" y="-5311"/>
            <a:ext cx="2062637" cy="1835747"/>
          </a:xfrm>
          <a:custGeom>
            <a:rect b="b" l="l" r="r" t="t"/>
            <a:pathLst>
              <a:path extrusionOk="0"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 flipH="1">
            <a:off x="13709294" y="7811781"/>
            <a:ext cx="4605058" cy="2475219"/>
          </a:xfrm>
          <a:custGeom>
            <a:rect b="b" l="l" r="r" t="t"/>
            <a:pathLst>
              <a:path extrusionOk="0"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 rotWithShape="1">
            <a:blip r:embed="rId6">
              <a:alphaModFix amt="1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 rot="10800000">
            <a:off x="0" y="0"/>
            <a:ext cx="873100" cy="2024580"/>
          </a:xfrm>
          <a:custGeom>
            <a:rect b="b" l="l" r="r" t="t"/>
            <a:pathLst>
              <a:path extrusionOk="0"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 rotWithShape="1">
            <a:blip r:embed="rId7">
              <a:alphaModFix amt="1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 txBox="1"/>
          <p:nvPr/>
        </p:nvSpPr>
        <p:spPr>
          <a:xfrm>
            <a:off x="2946306" y="2024583"/>
            <a:ext cx="12395400" cy="60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15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REDES NEURONALES BAYESIANAS PARA ANÁLISIS DE CHURN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1804500" y="7923325"/>
            <a:ext cx="5803500" cy="28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72">
                <a:solidFill>
                  <a:srgbClr val="AA93A1"/>
                </a:solidFill>
                <a:latin typeface="Josefin Sans"/>
                <a:ea typeface="Josefin Sans"/>
                <a:cs typeface="Josefin Sans"/>
                <a:sym typeface="Josefin Sans"/>
              </a:rPr>
              <a:t>Sofia Gerard </a:t>
            </a:r>
            <a:endParaRPr b="1" sz="2272">
              <a:solidFill>
                <a:srgbClr val="AA93A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l">
              <a:lnSpc>
                <a:spcPct val="144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72">
                <a:solidFill>
                  <a:srgbClr val="AA93A1"/>
                </a:solidFill>
                <a:latin typeface="Josefin Sans"/>
                <a:ea typeface="Josefin Sans"/>
                <a:cs typeface="Josefin Sans"/>
                <a:sym typeface="Josefin Sans"/>
              </a:rPr>
              <a:t>Sara Luz Valenzuela</a:t>
            </a:r>
            <a:endParaRPr b="1" sz="2272">
              <a:solidFill>
                <a:srgbClr val="AA93A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l">
              <a:lnSpc>
                <a:spcPct val="144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72">
                <a:solidFill>
                  <a:srgbClr val="AA93A1"/>
                </a:solidFill>
                <a:latin typeface="Josefin Sans"/>
                <a:ea typeface="Josefin Sans"/>
                <a:cs typeface="Josefin Sans"/>
                <a:sym typeface="Josefin Sans"/>
              </a:rPr>
              <a:t>Héctor Vilchis  </a:t>
            </a:r>
            <a:endParaRPr b="1" sz="2272">
              <a:solidFill>
                <a:srgbClr val="AA93A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l">
              <a:lnSpc>
                <a:spcPct val="144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72">
                <a:solidFill>
                  <a:srgbClr val="AA93A1"/>
                </a:solidFill>
                <a:latin typeface="Josefin Sans"/>
                <a:ea typeface="Josefin Sans"/>
                <a:cs typeface="Josefin Sans"/>
                <a:sym typeface="Josefin Sans"/>
              </a:rPr>
              <a:t>Anthoan Juárez</a:t>
            </a:r>
            <a:endParaRPr b="1" sz="2272">
              <a:solidFill>
                <a:srgbClr val="AA93A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l">
              <a:lnSpc>
                <a:spcPct val="144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72">
                <a:solidFill>
                  <a:srgbClr val="AA93A1"/>
                </a:solidFill>
                <a:latin typeface="Josefin Sans"/>
                <a:ea typeface="Josefin Sans"/>
                <a:cs typeface="Josefin Sans"/>
                <a:sym typeface="Josefin Sans"/>
              </a:rPr>
              <a:t>Oscar Larios</a:t>
            </a:r>
            <a:endParaRPr b="1" sz="2272">
              <a:solidFill>
                <a:srgbClr val="AA93A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l">
              <a:lnSpc>
                <a:spcPct val="144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72">
              <a:solidFill>
                <a:srgbClr val="AA93A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5302712" y="8968511"/>
            <a:ext cx="29853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3">
                <a:solidFill>
                  <a:srgbClr val="ABABAB"/>
                </a:solidFill>
              </a:rPr>
              <a:t>Febrero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0f1480cc1_0_140"/>
          <p:cNvSpPr/>
          <p:nvPr/>
        </p:nvSpPr>
        <p:spPr>
          <a:xfrm>
            <a:off x="16251715" y="-5311"/>
            <a:ext cx="2062637" cy="1835747"/>
          </a:xfrm>
          <a:custGeom>
            <a:rect b="b" l="l" r="r" t="t"/>
            <a:pathLst>
              <a:path extrusionOk="0"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g330f1480cc1_0_140"/>
          <p:cNvSpPr/>
          <p:nvPr/>
        </p:nvSpPr>
        <p:spPr>
          <a:xfrm rot="10800000">
            <a:off x="0" y="0"/>
            <a:ext cx="873100" cy="2024580"/>
          </a:xfrm>
          <a:custGeom>
            <a:rect b="b" l="l" r="r" t="t"/>
            <a:pathLst>
              <a:path extrusionOk="0"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 rotWithShape="1">
            <a:blip r:embed="rId4">
              <a:alphaModFix amt="1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g330f1480cc1_0_140"/>
          <p:cNvSpPr txBox="1"/>
          <p:nvPr/>
        </p:nvSpPr>
        <p:spPr>
          <a:xfrm>
            <a:off x="1108717" y="521515"/>
            <a:ext cx="93423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82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ESTADÍSTICAS</a:t>
            </a:r>
            <a:endParaRPr/>
          </a:p>
        </p:txBody>
      </p:sp>
      <p:pic>
        <p:nvPicPr>
          <p:cNvPr id="228" name="Google Shape;228;g330f1480cc1_0_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3104" y="1303621"/>
            <a:ext cx="7110623" cy="607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330f1480cc1_0_140"/>
          <p:cNvPicPr preferRelativeResize="0"/>
          <p:nvPr/>
        </p:nvPicPr>
        <p:blipFill rotWithShape="1">
          <a:blip r:embed="rId6">
            <a:alphaModFix/>
          </a:blip>
          <a:srcRect b="0" l="0" r="0" t="1380"/>
          <a:stretch/>
        </p:blipFill>
        <p:spPr>
          <a:xfrm>
            <a:off x="10611475" y="4214650"/>
            <a:ext cx="6753875" cy="560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330f1480cc1_0_140"/>
          <p:cNvSpPr txBox="1"/>
          <p:nvPr/>
        </p:nvSpPr>
        <p:spPr>
          <a:xfrm>
            <a:off x="934250" y="8877650"/>
            <a:ext cx="653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Con dos productos hay menos salidas</a:t>
            </a:r>
            <a:endParaRPr sz="3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1" name="Google Shape;231;g330f1480cc1_0_140"/>
          <p:cNvCxnSpPr>
            <a:stCxn id="230" idx="3"/>
            <a:endCxn id="229" idx="1"/>
          </p:cNvCxnSpPr>
          <p:nvPr/>
        </p:nvCxnSpPr>
        <p:spPr>
          <a:xfrm flipH="1" rot="10800000">
            <a:off x="7473650" y="7018100"/>
            <a:ext cx="3137700" cy="2198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g330f1480cc1_0_140"/>
          <p:cNvSpPr txBox="1"/>
          <p:nvPr/>
        </p:nvSpPr>
        <p:spPr>
          <a:xfrm>
            <a:off x="9416975" y="1290775"/>
            <a:ext cx="8910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La mayoría de los clientes (entre Q1 y Q3) han estado con la empresa entre 3 y 7 años.</a:t>
            </a:r>
            <a:endParaRPr sz="3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3" name="Google Shape;233;g330f1480cc1_0_140"/>
          <p:cNvCxnSpPr>
            <a:endCxn id="228" idx="3"/>
          </p:cNvCxnSpPr>
          <p:nvPr/>
        </p:nvCxnSpPr>
        <p:spPr>
          <a:xfrm flipH="1">
            <a:off x="7983727" y="1629265"/>
            <a:ext cx="1433100" cy="2710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0f1480cc1_0_153"/>
          <p:cNvSpPr/>
          <p:nvPr/>
        </p:nvSpPr>
        <p:spPr>
          <a:xfrm>
            <a:off x="16251715" y="-5311"/>
            <a:ext cx="2062637" cy="1835747"/>
          </a:xfrm>
          <a:custGeom>
            <a:rect b="b" l="l" r="r" t="t"/>
            <a:pathLst>
              <a:path extrusionOk="0"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g330f1480cc1_0_153"/>
          <p:cNvSpPr/>
          <p:nvPr/>
        </p:nvSpPr>
        <p:spPr>
          <a:xfrm rot="10800000">
            <a:off x="0" y="0"/>
            <a:ext cx="873100" cy="2024580"/>
          </a:xfrm>
          <a:custGeom>
            <a:rect b="b" l="l" r="r" t="t"/>
            <a:pathLst>
              <a:path extrusionOk="0"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 rotWithShape="1">
            <a:blip r:embed="rId4">
              <a:alphaModFix amt="1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g330f1480cc1_0_153"/>
          <p:cNvSpPr txBox="1"/>
          <p:nvPr/>
        </p:nvSpPr>
        <p:spPr>
          <a:xfrm>
            <a:off x="1108717" y="521515"/>
            <a:ext cx="93423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82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ESTADÍSTICAS</a:t>
            </a:r>
            <a:endParaRPr/>
          </a:p>
        </p:txBody>
      </p:sp>
      <p:pic>
        <p:nvPicPr>
          <p:cNvPr id="241" name="Google Shape;241;g330f1480cc1_0_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3099" y="1303625"/>
            <a:ext cx="6154875" cy="526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330f1480cc1_0_153"/>
          <p:cNvPicPr preferRelativeResize="0"/>
          <p:nvPr/>
        </p:nvPicPr>
        <p:blipFill rotWithShape="1">
          <a:blip r:embed="rId6">
            <a:alphaModFix/>
          </a:blip>
          <a:srcRect b="0" l="0" r="0" t="1603"/>
          <a:stretch/>
        </p:blipFill>
        <p:spPr>
          <a:xfrm>
            <a:off x="10968525" y="4339450"/>
            <a:ext cx="6526076" cy="54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30f1480cc1_0_153"/>
          <p:cNvSpPr txBox="1"/>
          <p:nvPr/>
        </p:nvSpPr>
        <p:spPr>
          <a:xfrm>
            <a:off x="1540425" y="8577075"/>
            <a:ext cx="5048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en los casos donde no tienen operaciones regularmente, hay más salidas</a:t>
            </a:r>
            <a:endParaRPr sz="3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4" name="Google Shape;244;g330f1480cc1_0_153"/>
          <p:cNvCxnSpPr>
            <a:stCxn id="242" idx="1"/>
          </p:cNvCxnSpPr>
          <p:nvPr/>
        </p:nvCxnSpPr>
        <p:spPr>
          <a:xfrm flipH="1">
            <a:off x="6588525" y="7076275"/>
            <a:ext cx="4380000" cy="1828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g330f1480cc1_0_153"/>
          <p:cNvSpPr txBox="1"/>
          <p:nvPr/>
        </p:nvSpPr>
        <p:spPr>
          <a:xfrm>
            <a:off x="9321400" y="1303625"/>
            <a:ext cx="5048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ambas categorías parecen tener la misma proporción de salidas</a:t>
            </a:r>
            <a:endParaRPr sz="3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6" name="Google Shape;246;g330f1480cc1_0_153"/>
          <p:cNvCxnSpPr>
            <a:stCxn id="245" idx="1"/>
            <a:endCxn id="241" idx="3"/>
          </p:cNvCxnSpPr>
          <p:nvPr/>
        </p:nvCxnSpPr>
        <p:spPr>
          <a:xfrm flipH="1">
            <a:off x="7027900" y="2134775"/>
            <a:ext cx="2293500" cy="1799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35213e434c_0_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0715" l="0" r="0" t="-70725"/>
            </a:stretch>
          </a:blipFill>
          <a:ln>
            <a:noFill/>
          </a:ln>
        </p:spPr>
      </p:sp>
      <p:sp>
        <p:nvSpPr>
          <p:cNvPr id="252" name="Google Shape;252;g335213e434c_0_0"/>
          <p:cNvSpPr/>
          <p:nvPr/>
        </p:nvSpPr>
        <p:spPr>
          <a:xfrm>
            <a:off x="48650" y="625375"/>
            <a:ext cx="775789" cy="773850"/>
          </a:xfrm>
          <a:custGeom>
            <a:rect b="b" l="l" r="r" t="t"/>
            <a:pathLst>
              <a:path extrusionOk="0"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g335213e434c_0_0"/>
          <p:cNvSpPr/>
          <p:nvPr/>
        </p:nvSpPr>
        <p:spPr>
          <a:xfrm>
            <a:off x="16251715" y="-5311"/>
            <a:ext cx="2062637" cy="1835747"/>
          </a:xfrm>
          <a:custGeom>
            <a:rect b="b" l="l" r="r" t="t"/>
            <a:pathLst>
              <a:path extrusionOk="0"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4" name="Google Shape;254;g335213e434c_0_0"/>
          <p:cNvSpPr/>
          <p:nvPr/>
        </p:nvSpPr>
        <p:spPr>
          <a:xfrm rot="10800000">
            <a:off x="0" y="0"/>
            <a:ext cx="873100" cy="2024580"/>
          </a:xfrm>
          <a:custGeom>
            <a:rect b="b" l="l" r="r" t="t"/>
            <a:pathLst>
              <a:path extrusionOk="0"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 rotWithShape="1">
            <a:blip r:embed="rId6">
              <a:alphaModFix amt="1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g335213e434c_0_0"/>
          <p:cNvSpPr txBox="1"/>
          <p:nvPr/>
        </p:nvSpPr>
        <p:spPr>
          <a:xfrm>
            <a:off x="873088" y="621238"/>
            <a:ext cx="58716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8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Information Gain</a:t>
            </a:r>
            <a:endParaRPr/>
          </a:p>
        </p:txBody>
      </p:sp>
      <p:graphicFrame>
        <p:nvGraphicFramePr>
          <p:cNvPr id="256" name="Google Shape;256;g335213e434c_0_0"/>
          <p:cNvGraphicFramePr/>
          <p:nvPr/>
        </p:nvGraphicFramePr>
        <p:xfrm>
          <a:off x="952500" y="202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{A0A7570F-E7FD-4363-AB58-E0C842623E5A}</a:tableStyleId>
              </a:tblPr>
              <a:tblGrid>
                <a:gridCol w="1612700"/>
                <a:gridCol w="1404425"/>
                <a:gridCol w="5263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Variable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Information Gain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Interpretación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NumOfProducts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0.1290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La característica más importante para predecir la deserción. El número de productos que tiene un cliente está fuertemente relacionado con su probabilidad de abandonar.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Age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0.1073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Los clientes más jóvenes o mayores pueden mostrar diferentes comportamientos de deserción. Un predictor significativo.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IsActiveMember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0.0327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Ser un miembro activo tiene un impacto moderado en la deserción.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Geography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0.0291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El país o la región influyen en la predicción de la deserción, aunque no tanto como NumOfProducts o Age.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Gender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0.0154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El género tiene cierto impacto, pero es menor en comparación con los principales predictores.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Balance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0.0132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El saldo de la cuenta de un cliente tiene un efecto pequeño pero perceptible en la deserción.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Tenure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0.0012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El tiempo que un cliente ha estado con la empresa tiene </a:t>
                      </a:r>
                      <a:r>
                        <a:rPr b="1" lang="en-US">
                          <a:solidFill>
                            <a:schemeClr val="accent5"/>
                          </a:solidFill>
                        </a:rPr>
                        <a:t>muy poca influencia</a:t>
                      </a:r>
                      <a:r>
                        <a:rPr lang="en-US">
                          <a:solidFill>
                            <a:schemeClr val="accent5"/>
                          </a:solidFill>
                        </a:rPr>
                        <a:t> en la deserción.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CreditScore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0.0010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El puntaje de crédito tiene un </a:t>
                      </a:r>
                      <a:r>
                        <a:rPr b="1" lang="en-US">
                          <a:solidFill>
                            <a:schemeClr val="accent5"/>
                          </a:solidFill>
                        </a:rPr>
                        <a:t>impacto mínimo</a:t>
                      </a:r>
                      <a:r>
                        <a:rPr lang="en-US">
                          <a:solidFill>
                            <a:schemeClr val="accent5"/>
                          </a:solidFill>
                        </a:rPr>
                        <a:t> en la predicción de la deserción.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EstimatedSalary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0.0005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El salario no proporciona mucha información útil para predecir la deserción.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HasCrCard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0.0003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5"/>
                          </a:solidFill>
                        </a:rPr>
                        <a:t>Tener una tarjeta de crédito tiene </a:t>
                      </a:r>
                      <a:r>
                        <a:rPr b="1" lang="en-US">
                          <a:solidFill>
                            <a:schemeClr val="accent5"/>
                          </a:solidFill>
                        </a:rPr>
                        <a:t>casi ningún impacto</a:t>
                      </a:r>
                      <a:r>
                        <a:rPr lang="en-US">
                          <a:solidFill>
                            <a:schemeClr val="accent5"/>
                          </a:solidFill>
                        </a:rPr>
                        <a:t> en la deserción.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57" name="Google Shape;257;g335213e434c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55225" y="2754702"/>
            <a:ext cx="8588194" cy="49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0726" l="0" r="0" t="-70726"/>
            </a:stretch>
          </a:blipFill>
          <a:ln>
            <a:noFill/>
          </a:ln>
        </p:spPr>
      </p:sp>
      <p:sp>
        <p:nvSpPr>
          <p:cNvPr id="263" name="Google Shape;263;p6"/>
          <p:cNvSpPr/>
          <p:nvPr/>
        </p:nvSpPr>
        <p:spPr>
          <a:xfrm>
            <a:off x="1028700" y="8484450"/>
            <a:ext cx="775789" cy="773850"/>
          </a:xfrm>
          <a:custGeom>
            <a:rect b="b" l="l" r="r" t="t"/>
            <a:pathLst>
              <a:path extrusionOk="0"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6"/>
          <p:cNvSpPr/>
          <p:nvPr/>
        </p:nvSpPr>
        <p:spPr>
          <a:xfrm>
            <a:off x="16251715" y="-5311"/>
            <a:ext cx="2062637" cy="1835747"/>
          </a:xfrm>
          <a:custGeom>
            <a:rect b="b" l="l" r="r" t="t"/>
            <a:pathLst>
              <a:path extrusionOk="0"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6"/>
          <p:cNvSpPr/>
          <p:nvPr/>
        </p:nvSpPr>
        <p:spPr>
          <a:xfrm flipH="1">
            <a:off x="13709294" y="7811781"/>
            <a:ext cx="4605058" cy="2475219"/>
          </a:xfrm>
          <a:custGeom>
            <a:rect b="b" l="l" r="r" t="t"/>
            <a:pathLst>
              <a:path extrusionOk="0"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 rotWithShape="1">
            <a:blip r:embed="rId6">
              <a:alphaModFix amt="1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6" name="Google Shape;266;p6"/>
          <p:cNvSpPr/>
          <p:nvPr/>
        </p:nvSpPr>
        <p:spPr>
          <a:xfrm rot="10800000">
            <a:off x="0" y="0"/>
            <a:ext cx="873100" cy="2024580"/>
          </a:xfrm>
          <a:custGeom>
            <a:rect b="b" l="l" r="r" t="t"/>
            <a:pathLst>
              <a:path extrusionOk="0"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 rotWithShape="1">
            <a:blip r:embed="rId7">
              <a:alphaModFix amt="1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7" name="Google Shape;267;p6"/>
          <p:cNvSpPr txBox="1"/>
          <p:nvPr/>
        </p:nvSpPr>
        <p:spPr>
          <a:xfrm>
            <a:off x="750127" y="544000"/>
            <a:ext cx="70173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8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PRIMER MODELO</a:t>
            </a:r>
            <a:endParaRPr/>
          </a:p>
        </p:txBody>
      </p:sp>
      <p:pic>
        <p:nvPicPr>
          <p:cNvPr id="268" name="Google Shape;268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3100" y="1514475"/>
            <a:ext cx="8556125" cy="590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6"/>
          <p:cNvCxnSpPr>
            <a:endCxn id="270" idx="1"/>
          </p:cNvCxnSpPr>
          <p:nvPr/>
        </p:nvCxnSpPr>
        <p:spPr>
          <a:xfrm flipH="1" rot="10800000">
            <a:off x="9250550" y="1090350"/>
            <a:ext cx="2108400" cy="14988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6"/>
          <p:cNvSpPr txBox="1"/>
          <p:nvPr/>
        </p:nvSpPr>
        <p:spPr>
          <a:xfrm>
            <a:off x="11358950" y="882600"/>
            <a:ext cx="253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(12 variables + 1)*128 = 1,664</a:t>
            </a:r>
            <a:endParaRPr sz="15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1" name="Google Shape;271;p6"/>
          <p:cNvCxnSpPr>
            <a:endCxn id="272" idx="1"/>
          </p:cNvCxnSpPr>
          <p:nvPr/>
        </p:nvCxnSpPr>
        <p:spPr>
          <a:xfrm flipH="1" rot="10800000">
            <a:off x="9250550" y="1745600"/>
            <a:ext cx="2108400" cy="14988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6"/>
          <p:cNvSpPr txBox="1"/>
          <p:nvPr/>
        </p:nvSpPr>
        <p:spPr>
          <a:xfrm>
            <a:off x="11358950" y="1537850"/>
            <a:ext cx="253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(128 + 1)*64 = 8,256</a:t>
            </a:r>
            <a:endParaRPr sz="15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3" name="Google Shape;273;p6"/>
          <p:cNvCxnSpPr>
            <a:endCxn id="274" idx="1"/>
          </p:cNvCxnSpPr>
          <p:nvPr/>
        </p:nvCxnSpPr>
        <p:spPr>
          <a:xfrm flipH="1" rot="10800000">
            <a:off x="9250550" y="2399800"/>
            <a:ext cx="2108400" cy="180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" name="Google Shape;274;p6"/>
          <p:cNvSpPr txBox="1"/>
          <p:nvPr/>
        </p:nvSpPr>
        <p:spPr>
          <a:xfrm>
            <a:off x="11358950" y="2192050"/>
            <a:ext cx="253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(64 + 1)*32 = 2,080</a:t>
            </a:r>
            <a:endParaRPr sz="15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5" name="Google Shape;275;p6"/>
          <p:cNvCxnSpPr>
            <a:endCxn id="276" idx="1"/>
          </p:cNvCxnSpPr>
          <p:nvPr/>
        </p:nvCxnSpPr>
        <p:spPr>
          <a:xfrm flipH="1" rot="10800000">
            <a:off x="9250550" y="3054000"/>
            <a:ext cx="2108400" cy="1976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6"/>
          <p:cNvSpPr txBox="1"/>
          <p:nvPr/>
        </p:nvSpPr>
        <p:spPr>
          <a:xfrm>
            <a:off x="11358950" y="2846250"/>
            <a:ext cx="253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(32s + 1)*16 = 528</a:t>
            </a:r>
            <a:endParaRPr sz="15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7" name="Google Shape;277;p6"/>
          <p:cNvCxnSpPr>
            <a:endCxn id="278" idx="1"/>
          </p:cNvCxnSpPr>
          <p:nvPr/>
        </p:nvCxnSpPr>
        <p:spPr>
          <a:xfrm flipH="1" rot="10800000">
            <a:off x="9250550" y="3671950"/>
            <a:ext cx="2108400" cy="2189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" name="Google Shape;278;p6"/>
          <p:cNvSpPr txBox="1"/>
          <p:nvPr/>
        </p:nvSpPr>
        <p:spPr>
          <a:xfrm>
            <a:off x="11358950" y="3464200"/>
            <a:ext cx="253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(16s + 1)*1 = 17</a:t>
            </a:r>
            <a:endParaRPr sz="15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6"/>
          <p:cNvSpPr txBox="1"/>
          <p:nvPr/>
        </p:nvSpPr>
        <p:spPr>
          <a:xfrm>
            <a:off x="1340825" y="7790025"/>
            <a:ext cx="7119900" cy="189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Resumen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Capas Densas:</a:t>
            </a:r>
            <a:r>
              <a:rPr lang="en-US" sz="1500">
                <a:solidFill>
                  <a:schemeClr val="dk1"/>
                </a:solidFill>
              </a:rPr>
              <a:t> Realizan transformaciones lineales (sumas ponderadas más sesgos) y aplican funciones de activación (ReLU o sigmoidea).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Capas de Dropout:</a:t>
            </a:r>
            <a:r>
              <a:rPr lang="en-US" sz="1500">
                <a:solidFill>
                  <a:schemeClr val="dk1"/>
                </a:solidFill>
              </a:rPr>
              <a:t> Ayudan a prevenir el sobreajuste al establecer aleatoriamente una fracción de las entradas a cero durante el entrenamiento. No añaden parámetros ajustables.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80" name="Google Shape;280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92707" y="5495250"/>
            <a:ext cx="8501817" cy="4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0726" l="0" r="0" t="-70726"/>
            </a:stretch>
          </a:blipFill>
          <a:ln>
            <a:noFill/>
          </a:ln>
        </p:spPr>
      </p:sp>
      <p:sp>
        <p:nvSpPr>
          <p:cNvPr id="286" name="Google Shape;286;p3"/>
          <p:cNvSpPr/>
          <p:nvPr/>
        </p:nvSpPr>
        <p:spPr>
          <a:xfrm>
            <a:off x="1028700" y="8484450"/>
            <a:ext cx="775789" cy="773850"/>
          </a:xfrm>
          <a:custGeom>
            <a:rect b="b" l="l" r="r" t="t"/>
            <a:pathLst>
              <a:path extrusionOk="0"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7" name="Google Shape;287;p3"/>
          <p:cNvSpPr/>
          <p:nvPr/>
        </p:nvSpPr>
        <p:spPr>
          <a:xfrm>
            <a:off x="16251715" y="-5311"/>
            <a:ext cx="2062637" cy="1835747"/>
          </a:xfrm>
          <a:custGeom>
            <a:rect b="b" l="l" r="r" t="t"/>
            <a:pathLst>
              <a:path extrusionOk="0"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8" name="Google Shape;288;p3"/>
          <p:cNvSpPr/>
          <p:nvPr/>
        </p:nvSpPr>
        <p:spPr>
          <a:xfrm rot="10800000">
            <a:off x="0" y="0"/>
            <a:ext cx="873100" cy="2024580"/>
          </a:xfrm>
          <a:custGeom>
            <a:rect b="b" l="l" r="r" t="t"/>
            <a:pathLst>
              <a:path extrusionOk="0"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 rotWithShape="1">
            <a:blip r:embed="rId6">
              <a:alphaModFix amt="1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9" name="Google Shape;289;p3"/>
          <p:cNvSpPr txBox="1"/>
          <p:nvPr/>
        </p:nvSpPr>
        <p:spPr>
          <a:xfrm>
            <a:off x="1804488" y="810235"/>
            <a:ext cx="60606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72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Modelo usando “undersampling”</a:t>
            </a:r>
            <a:endParaRPr/>
          </a:p>
        </p:txBody>
      </p:sp>
      <p:pic>
        <p:nvPicPr>
          <p:cNvPr id="290" name="Google Shape;290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4500" y="1570713"/>
            <a:ext cx="9563100" cy="783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"/>
          <p:cNvSpPr txBox="1"/>
          <p:nvPr/>
        </p:nvSpPr>
        <p:spPr>
          <a:xfrm>
            <a:off x="13141925" y="1160025"/>
            <a:ext cx="2735400" cy="166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Exited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True: 34,921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False: 130,113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"/>
          <p:cNvSpPr/>
          <p:nvPr/>
        </p:nvSpPr>
        <p:spPr>
          <a:xfrm>
            <a:off x="13922075" y="3012900"/>
            <a:ext cx="1175100" cy="1714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"/>
          <p:cNvSpPr txBox="1"/>
          <p:nvPr/>
        </p:nvSpPr>
        <p:spPr>
          <a:xfrm>
            <a:off x="13141925" y="4917975"/>
            <a:ext cx="2735400" cy="166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Exited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True: 34,921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False: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34,921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3"/>
          <p:cNvPicPr preferRelativeResize="0"/>
          <p:nvPr/>
        </p:nvPicPr>
        <p:blipFill rotWithShape="1">
          <a:blip r:embed="rId8">
            <a:alphaModFix/>
          </a:blip>
          <a:srcRect b="0" l="0" r="50129" t="0"/>
          <a:stretch/>
        </p:blipFill>
        <p:spPr>
          <a:xfrm>
            <a:off x="12007537" y="6961052"/>
            <a:ext cx="5004175" cy="29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39449cbebc_1_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0715" l="0" r="0" t="-70725"/>
            </a:stretch>
          </a:blipFill>
          <a:ln>
            <a:noFill/>
          </a:ln>
        </p:spPr>
      </p:sp>
      <p:pic>
        <p:nvPicPr>
          <p:cNvPr id="300" name="Google Shape;300;g339449cbebc_1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725" y="1575488"/>
            <a:ext cx="9572625" cy="782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339449cbebc_1_3"/>
          <p:cNvSpPr/>
          <p:nvPr/>
        </p:nvSpPr>
        <p:spPr>
          <a:xfrm>
            <a:off x="1028700" y="8484450"/>
            <a:ext cx="775789" cy="773850"/>
          </a:xfrm>
          <a:custGeom>
            <a:rect b="b" l="l" r="r" t="t"/>
            <a:pathLst>
              <a:path extrusionOk="0"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2" name="Google Shape;302;g339449cbebc_1_3"/>
          <p:cNvSpPr/>
          <p:nvPr/>
        </p:nvSpPr>
        <p:spPr>
          <a:xfrm>
            <a:off x="16251715" y="-5311"/>
            <a:ext cx="2062637" cy="1835747"/>
          </a:xfrm>
          <a:custGeom>
            <a:rect b="b" l="l" r="r" t="t"/>
            <a:pathLst>
              <a:path extrusionOk="0"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2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g339449cbebc_1_3"/>
          <p:cNvSpPr/>
          <p:nvPr/>
        </p:nvSpPr>
        <p:spPr>
          <a:xfrm flipH="1">
            <a:off x="13709294" y="7811781"/>
            <a:ext cx="4605058" cy="2475219"/>
          </a:xfrm>
          <a:custGeom>
            <a:rect b="b" l="l" r="r" t="t"/>
            <a:pathLst>
              <a:path extrusionOk="0"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 rotWithShape="1">
            <a:blip r:embed="rId7">
              <a:alphaModFix amt="1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g339449cbebc_1_3"/>
          <p:cNvSpPr/>
          <p:nvPr/>
        </p:nvSpPr>
        <p:spPr>
          <a:xfrm rot="10800000">
            <a:off x="0" y="0"/>
            <a:ext cx="873100" cy="2024580"/>
          </a:xfrm>
          <a:custGeom>
            <a:rect b="b" l="l" r="r" t="t"/>
            <a:pathLst>
              <a:path extrusionOk="0"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 rotWithShape="1">
            <a:blip r:embed="rId8">
              <a:alphaModFix amt="1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g339449cbebc_1_3"/>
          <p:cNvSpPr txBox="1"/>
          <p:nvPr/>
        </p:nvSpPr>
        <p:spPr>
          <a:xfrm>
            <a:off x="1804488" y="810235"/>
            <a:ext cx="60606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72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Modelo usando “oversampling”</a:t>
            </a:r>
            <a:endParaRPr/>
          </a:p>
        </p:txBody>
      </p:sp>
      <p:sp>
        <p:nvSpPr>
          <p:cNvPr id="306" name="Google Shape;306;g339449cbebc_1_3"/>
          <p:cNvSpPr txBox="1"/>
          <p:nvPr/>
        </p:nvSpPr>
        <p:spPr>
          <a:xfrm>
            <a:off x="13141925" y="1160025"/>
            <a:ext cx="2735400" cy="166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Exited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True: 34,921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False: 130,113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g339449cbebc_1_3"/>
          <p:cNvSpPr/>
          <p:nvPr/>
        </p:nvSpPr>
        <p:spPr>
          <a:xfrm>
            <a:off x="13922075" y="3012900"/>
            <a:ext cx="1175100" cy="1714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339449cbebc_1_3"/>
          <p:cNvSpPr txBox="1"/>
          <p:nvPr/>
        </p:nvSpPr>
        <p:spPr>
          <a:xfrm>
            <a:off x="13141925" y="4917975"/>
            <a:ext cx="2735400" cy="166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Exited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True: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130,113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False: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130,113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g339449cbebc_1_3"/>
          <p:cNvPicPr preferRelativeResize="0"/>
          <p:nvPr/>
        </p:nvPicPr>
        <p:blipFill rotWithShape="1">
          <a:blip r:embed="rId9">
            <a:alphaModFix/>
          </a:blip>
          <a:srcRect b="0" l="50426" r="0" t="0"/>
          <a:stretch/>
        </p:blipFill>
        <p:spPr>
          <a:xfrm>
            <a:off x="12020628" y="6867175"/>
            <a:ext cx="4800725" cy="28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39449cbebc_1_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0715" l="0" r="0" t="-70725"/>
            </a:stretch>
          </a:blipFill>
          <a:ln>
            <a:noFill/>
          </a:ln>
        </p:spPr>
      </p:sp>
      <p:pic>
        <p:nvPicPr>
          <p:cNvPr id="315" name="Google Shape;315;g339449cbebc_1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4488" y="1570713"/>
            <a:ext cx="9515475" cy="79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339449cbebc_1_13"/>
          <p:cNvSpPr/>
          <p:nvPr/>
        </p:nvSpPr>
        <p:spPr>
          <a:xfrm>
            <a:off x="1028700" y="8484450"/>
            <a:ext cx="775789" cy="773850"/>
          </a:xfrm>
          <a:custGeom>
            <a:rect b="b" l="l" r="r" t="t"/>
            <a:pathLst>
              <a:path extrusionOk="0"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7" name="Google Shape;317;g339449cbebc_1_13"/>
          <p:cNvSpPr/>
          <p:nvPr/>
        </p:nvSpPr>
        <p:spPr>
          <a:xfrm>
            <a:off x="16251715" y="-5311"/>
            <a:ext cx="2062637" cy="1835747"/>
          </a:xfrm>
          <a:custGeom>
            <a:rect b="b" l="l" r="r" t="t"/>
            <a:pathLst>
              <a:path extrusionOk="0"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2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8" name="Google Shape;318;g339449cbebc_1_13"/>
          <p:cNvSpPr/>
          <p:nvPr/>
        </p:nvSpPr>
        <p:spPr>
          <a:xfrm flipH="1">
            <a:off x="13709294" y="7811781"/>
            <a:ext cx="4605058" cy="2475219"/>
          </a:xfrm>
          <a:custGeom>
            <a:rect b="b" l="l" r="r" t="t"/>
            <a:pathLst>
              <a:path extrusionOk="0"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 rotWithShape="1">
            <a:blip r:embed="rId7">
              <a:alphaModFix amt="1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" name="Google Shape;319;g339449cbebc_1_13"/>
          <p:cNvSpPr/>
          <p:nvPr/>
        </p:nvSpPr>
        <p:spPr>
          <a:xfrm rot="10800000">
            <a:off x="0" y="0"/>
            <a:ext cx="873100" cy="2024580"/>
          </a:xfrm>
          <a:custGeom>
            <a:rect b="b" l="l" r="r" t="t"/>
            <a:pathLst>
              <a:path extrusionOk="0"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 rotWithShape="1">
            <a:blip r:embed="rId8">
              <a:alphaModFix amt="1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0" name="Google Shape;320;g339449cbebc_1_13"/>
          <p:cNvSpPr txBox="1"/>
          <p:nvPr/>
        </p:nvSpPr>
        <p:spPr>
          <a:xfrm>
            <a:off x="1804507" y="810225"/>
            <a:ext cx="9777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72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Modelo usando SMOTE (Synthetic Minority Oversampling Technique)</a:t>
            </a:r>
            <a:endParaRPr/>
          </a:p>
        </p:txBody>
      </p:sp>
      <p:sp>
        <p:nvSpPr>
          <p:cNvPr id="321" name="Google Shape;321;g339449cbebc_1_13"/>
          <p:cNvSpPr txBox="1"/>
          <p:nvPr/>
        </p:nvSpPr>
        <p:spPr>
          <a:xfrm>
            <a:off x="13141925" y="1160025"/>
            <a:ext cx="2735400" cy="166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Exited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True: 34,921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False: 130,113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339449cbebc_1_13"/>
          <p:cNvSpPr/>
          <p:nvPr/>
        </p:nvSpPr>
        <p:spPr>
          <a:xfrm>
            <a:off x="13922075" y="3012900"/>
            <a:ext cx="1175100" cy="1714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339449cbebc_1_13"/>
          <p:cNvSpPr txBox="1"/>
          <p:nvPr/>
        </p:nvSpPr>
        <p:spPr>
          <a:xfrm>
            <a:off x="13141925" y="4917975"/>
            <a:ext cx="2735400" cy="166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Exited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True: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130,113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False: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130,113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g339449cbebc_1_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33375" y="6942779"/>
            <a:ext cx="9314999" cy="285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0726" l="0" r="0" t="-70726"/>
            </a:stretch>
          </a:blipFill>
          <a:ln>
            <a:noFill/>
          </a:ln>
        </p:spPr>
      </p:sp>
      <p:sp>
        <p:nvSpPr>
          <p:cNvPr id="330" name="Google Shape;330;p9"/>
          <p:cNvSpPr/>
          <p:nvPr/>
        </p:nvSpPr>
        <p:spPr>
          <a:xfrm>
            <a:off x="832127" y="8662466"/>
            <a:ext cx="775789" cy="773850"/>
          </a:xfrm>
          <a:custGeom>
            <a:rect b="b" l="l" r="r" t="t"/>
            <a:pathLst>
              <a:path extrusionOk="0" h="773850" w="775789">
                <a:moveTo>
                  <a:pt x="0" y="0"/>
                </a:moveTo>
                <a:lnTo>
                  <a:pt x="775790" y="0"/>
                </a:lnTo>
                <a:lnTo>
                  <a:pt x="775790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9"/>
          <p:cNvSpPr/>
          <p:nvPr/>
        </p:nvSpPr>
        <p:spPr>
          <a:xfrm>
            <a:off x="16251715" y="-5311"/>
            <a:ext cx="2062637" cy="1835747"/>
          </a:xfrm>
          <a:custGeom>
            <a:rect b="b" l="l" r="r" t="t"/>
            <a:pathLst>
              <a:path extrusionOk="0"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9"/>
          <p:cNvSpPr/>
          <p:nvPr/>
        </p:nvSpPr>
        <p:spPr>
          <a:xfrm flipH="1">
            <a:off x="13709294" y="7811781"/>
            <a:ext cx="4605058" cy="2475219"/>
          </a:xfrm>
          <a:custGeom>
            <a:rect b="b" l="l" r="r" t="t"/>
            <a:pathLst>
              <a:path extrusionOk="0"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 rotWithShape="1">
            <a:blip r:embed="rId6">
              <a:alphaModFix amt="1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p9"/>
          <p:cNvSpPr/>
          <p:nvPr/>
        </p:nvSpPr>
        <p:spPr>
          <a:xfrm rot="10800000">
            <a:off x="0" y="0"/>
            <a:ext cx="873100" cy="2024580"/>
          </a:xfrm>
          <a:custGeom>
            <a:rect b="b" l="l" r="r" t="t"/>
            <a:pathLst>
              <a:path extrusionOk="0"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 rotWithShape="1">
            <a:blip r:embed="rId7">
              <a:alphaModFix amt="1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4" name="Google Shape;334;p9"/>
          <p:cNvSpPr txBox="1"/>
          <p:nvPr/>
        </p:nvSpPr>
        <p:spPr>
          <a:xfrm>
            <a:off x="1810794" y="1043071"/>
            <a:ext cx="6376800" cy="16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82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SOLUCIÓN PROPUESTA</a:t>
            </a:r>
            <a:endParaRPr/>
          </a:p>
        </p:txBody>
      </p:sp>
      <p:sp>
        <p:nvSpPr>
          <p:cNvPr id="335" name="Google Shape;335;p9"/>
          <p:cNvSpPr txBox="1"/>
          <p:nvPr/>
        </p:nvSpPr>
        <p:spPr>
          <a:xfrm>
            <a:off x="8971250" y="3037350"/>
            <a:ext cx="8700300" cy="6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ABABAB"/>
                </a:solidFill>
              </a:rPr>
              <a:t>Queremos </a:t>
            </a:r>
            <a:r>
              <a:rPr b="1" lang="en-US" sz="2300">
                <a:solidFill>
                  <a:srgbClr val="317C47"/>
                </a:solidFill>
              </a:rPr>
              <a:t>comparar una red neuronal convencional con una bayesiana </a:t>
            </a:r>
            <a:r>
              <a:rPr lang="en-US" sz="2300">
                <a:solidFill>
                  <a:srgbClr val="ABABAB"/>
                </a:solidFill>
              </a:rPr>
              <a:t>con el fin mostrar las ventajas de tomar en cuenta la incertidumbre, y con ello poder </a:t>
            </a:r>
            <a:r>
              <a:rPr b="1" lang="en-US" sz="2300">
                <a:solidFill>
                  <a:schemeClr val="accent3"/>
                </a:solidFill>
              </a:rPr>
              <a:t>asignar niveles de confianza a nuestras predicciones</a:t>
            </a:r>
            <a:r>
              <a:rPr lang="en-US" sz="2300">
                <a:solidFill>
                  <a:srgbClr val="ABABAB"/>
                </a:solidFill>
              </a:rPr>
              <a:t>.</a:t>
            </a:r>
            <a:endParaRPr sz="2300">
              <a:solidFill>
                <a:srgbClr val="ABABAB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ABABAB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ABABAB"/>
                </a:solidFill>
              </a:rPr>
              <a:t>Esto a su vez nos </a:t>
            </a:r>
            <a:r>
              <a:rPr lang="en-US" sz="2300">
                <a:solidFill>
                  <a:srgbClr val="ABABAB"/>
                </a:solidFill>
              </a:rPr>
              <a:t>ayudará</a:t>
            </a:r>
            <a:r>
              <a:rPr lang="en-US" sz="2300">
                <a:solidFill>
                  <a:srgbClr val="ABABAB"/>
                </a:solidFill>
              </a:rPr>
              <a:t> a medir el riesgo de salida, con lo cual se podrán proponer medidas:</a:t>
            </a:r>
            <a:endParaRPr sz="2300">
              <a:solidFill>
                <a:srgbClr val="ABABAB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ABABAB"/>
              </a:solidFill>
            </a:endParaRPr>
          </a:p>
          <a:p>
            <a:pPr indent="-3746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BABAB"/>
              </a:buClr>
              <a:buSzPts val="2300"/>
              <a:buChar char="●"/>
            </a:pPr>
            <a:r>
              <a:rPr lang="en-US" sz="2300">
                <a:solidFill>
                  <a:srgbClr val="ABABAB"/>
                </a:solidFill>
              </a:rPr>
              <a:t>Alta confianza y alta probabilidad de salida -&gt; incentivo fuerte</a:t>
            </a:r>
            <a:endParaRPr sz="2300">
              <a:solidFill>
                <a:srgbClr val="ABABAB"/>
              </a:solidFill>
            </a:endParaRPr>
          </a:p>
          <a:p>
            <a:pPr indent="-3746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BABAB"/>
              </a:buClr>
              <a:buSzPts val="2300"/>
              <a:buChar char="●"/>
            </a:pPr>
            <a:r>
              <a:rPr lang="en-US" sz="2300">
                <a:solidFill>
                  <a:srgbClr val="ABABAB"/>
                </a:solidFill>
              </a:rPr>
              <a:t>alta incertidumbre y riesgo medio de salida -&gt; obtener más datos</a:t>
            </a:r>
            <a:endParaRPr sz="2300">
              <a:solidFill>
                <a:srgbClr val="ABABAB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300">
                <a:solidFill>
                  <a:srgbClr val="ABABAB"/>
                </a:solidFill>
              </a:rPr>
            </a:br>
            <a:endParaRPr sz="2300">
              <a:solidFill>
                <a:srgbClr val="ABABAB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ABABAB"/>
              </a:solidFill>
            </a:endParaRPr>
          </a:p>
        </p:txBody>
      </p:sp>
      <p:pic>
        <p:nvPicPr>
          <p:cNvPr id="336" name="Google Shape;336;p9"/>
          <p:cNvPicPr preferRelativeResize="0"/>
          <p:nvPr/>
        </p:nvPicPr>
        <p:blipFill rotWithShape="1">
          <a:blip r:embed="rId8">
            <a:alphaModFix/>
          </a:blip>
          <a:srcRect b="10990" l="14064" r="14649" t="15786"/>
          <a:stretch/>
        </p:blipFill>
        <p:spPr>
          <a:xfrm>
            <a:off x="1372524" y="3037351"/>
            <a:ext cx="7004649" cy="46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30f1480cc1_0_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0715" l="0" r="0" t="-70725"/>
            </a:stretch>
          </a:blipFill>
          <a:ln>
            <a:noFill/>
          </a:ln>
        </p:spPr>
      </p:sp>
      <p:sp>
        <p:nvSpPr>
          <p:cNvPr id="342" name="Google Shape;342;g330f1480cc1_0_19"/>
          <p:cNvSpPr/>
          <p:nvPr/>
        </p:nvSpPr>
        <p:spPr>
          <a:xfrm>
            <a:off x="1028700" y="8484450"/>
            <a:ext cx="775789" cy="773850"/>
          </a:xfrm>
          <a:custGeom>
            <a:rect b="b" l="l" r="r" t="t"/>
            <a:pathLst>
              <a:path extrusionOk="0"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3" name="Google Shape;343;g330f1480cc1_0_19"/>
          <p:cNvSpPr/>
          <p:nvPr/>
        </p:nvSpPr>
        <p:spPr>
          <a:xfrm>
            <a:off x="16251715" y="-5311"/>
            <a:ext cx="2062637" cy="1835747"/>
          </a:xfrm>
          <a:custGeom>
            <a:rect b="b" l="l" r="r" t="t"/>
            <a:pathLst>
              <a:path extrusionOk="0"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4" name="Google Shape;344;g330f1480cc1_0_19"/>
          <p:cNvSpPr/>
          <p:nvPr/>
        </p:nvSpPr>
        <p:spPr>
          <a:xfrm flipH="1">
            <a:off x="13709294" y="7811781"/>
            <a:ext cx="4605058" cy="2475219"/>
          </a:xfrm>
          <a:custGeom>
            <a:rect b="b" l="l" r="r" t="t"/>
            <a:pathLst>
              <a:path extrusionOk="0"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 rotWithShape="1">
            <a:blip r:embed="rId6">
              <a:alphaModFix amt="1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5" name="Google Shape;345;g330f1480cc1_0_19"/>
          <p:cNvSpPr/>
          <p:nvPr/>
        </p:nvSpPr>
        <p:spPr>
          <a:xfrm rot="10800000">
            <a:off x="0" y="0"/>
            <a:ext cx="873100" cy="2024580"/>
          </a:xfrm>
          <a:custGeom>
            <a:rect b="b" l="l" r="r" t="t"/>
            <a:pathLst>
              <a:path extrusionOk="0"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 rotWithShape="1">
            <a:blip r:embed="rId7">
              <a:alphaModFix amt="1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6" name="Google Shape;346;g330f1480cc1_0_19"/>
          <p:cNvSpPr txBox="1"/>
          <p:nvPr/>
        </p:nvSpPr>
        <p:spPr>
          <a:xfrm>
            <a:off x="1944488" y="2325425"/>
            <a:ext cx="58716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8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Referencias</a:t>
            </a:r>
            <a:endParaRPr/>
          </a:p>
        </p:txBody>
      </p:sp>
      <p:sp>
        <p:nvSpPr>
          <p:cNvPr id="347" name="Google Shape;347;g330f1480cc1_0_19"/>
          <p:cNvSpPr txBox="1"/>
          <p:nvPr/>
        </p:nvSpPr>
        <p:spPr>
          <a:xfrm>
            <a:off x="1882475" y="3517250"/>
            <a:ext cx="15015900" cy="59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ABABAB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rgbClr val="ABABAB"/>
                </a:solidFill>
                <a:latin typeface="Calibri"/>
                <a:ea typeface="Calibri"/>
                <a:cs typeface="Calibri"/>
                <a:sym typeface="Calibri"/>
              </a:rPr>
              <a:t>Walter Reade and Ashley Chow. Binary Classification with a Bank Churn Dataset . https://kaggle.com/competitions/playground-series-s4e1, 2024. Kaggle.</a:t>
            </a:r>
            <a:endParaRPr sz="3200">
              <a:solidFill>
                <a:srgbClr val="ABAB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ABABAB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rgbClr val="ABABAB"/>
                </a:solidFill>
                <a:latin typeface="Calibri"/>
                <a:ea typeface="Calibri"/>
                <a:cs typeface="Calibri"/>
                <a:sym typeface="Calibri"/>
              </a:rPr>
              <a:t>Häse, Florian &amp; Galván, Ignacio &amp; Aspuru-Guzik, Alán &amp; Lindh, Roland &amp; Vacher, Morgane. (2018). How machine learning can assist the interpretation of ab initio molecular dynamics simulations and conceptual understanding of chemistry. Chemical Science. 10. 10.1039/C8SC04516J. </a:t>
            </a:r>
            <a:endParaRPr sz="3200">
              <a:solidFill>
                <a:srgbClr val="ABAB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ABABAB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rgbClr val="ABABAB"/>
                </a:solidFill>
                <a:latin typeface="Calibri"/>
                <a:ea typeface="Calibri"/>
                <a:cs typeface="Calibri"/>
                <a:sym typeface="Calibri"/>
              </a:rPr>
              <a:t>Dürr, O. (2021). Probabilistic Deep Learning. Springer.</a:t>
            </a:r>
            <a:endParaRPr sz="3200">
              <a:solidFill>
                <a:srgbClr val="ABAB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ABABAB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rgbClr val="ABABAB"/>
                </a:solidFill>
                <a:latin typeface="Calibri"/>
                <a:ea typeface="Calibri"/>
                <a:cs typeface="Calibri"/>
                <a:sym typeface="Calibri"/>
              </a:rPr>
              <a:t>https://www.kaggle.com/code/rafjaa/resampling-strategies-for-imbalanced-datasets</a:t>
            </a:r>
            <a:endParaRPr sz="3200">
              <a:solidFill>
                <a:srgbClr val="AB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0726" l="0" r="0" t="-70726"/>
            </a:stretch>
          </a:blipFill>
          <a:ln>
            <a:noFill/>
          </a:ln>
        </p:spPr>
      </p:sp>
      <p:sp>
        <p:nvSpPr>
          <p:cNvPr id="353" name="Google Shape;353;p10"/>
          <p:cNvSpPr/>
          <p:nvPr/>
        </p:nvSpPr>
        <p:spPr>
          <a:xfrm>
            <a:off x="1028700" y="8484450"/>
            <a:ext cx="775789" cy="773850"/>
          </a:xfrm>
          <a:custGeom>
            <a:rect b="b" l="l" r="r" t="t"/>
            <a:pathLst>
              <a:path extrusionOk="0"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4" name="Google Shape;354;p10"/>
          <p:cNvSpPr/>
          <p:nvPr/>
        </p:nvSpPr>
        <p:spPr>
          <a:xfrm>
            <a:off x="16251715" y="-5311"/>
            <a:ext cx="2062637" cy="1835747"/>
          </a:xfrm>
          <a:custGeom>
            <a:rect b="b" l="l" r="r" t="t"/>
            <a:pathLst>
              <a:path extrusionOk="0"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5" name="Google Shape;355;p10"/>
          <p:cNvSpPr/>
          <p:nvPr/>
        </p:nvSpPr>
        <p:spPr>
          <a:xfrm flipH="1">
            <a:off x="13709294" y="7811781"/>
            <a:ext cx="4605058" cy="2475219"/>
          </a:xfrm>
          <a:custGeom>
            <a:rect b="b" l="l" r="r" t="t"/>
            <a:pathLst>
              <a:path extrusionOk="0"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 rotWithShape="1">
            <a:blip r:embed="rId6">
              <a:alphaModFix amt="1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6" name="Google Shape;356;p10"/>
          <p:cNvSpPr/>
          <p:nvPr/>
        </p:nvSpPr>
        <p:spPr>
          <a:xfrm rot="10800000">
            <a:off x="0" y="0"/>
            <a:ext cx="873100" cy="2024580"/>
          </a:xfrm>
          <a:custGeom>
            <a:rect b="b" l="l" r="r" t="t"/>
            <a:pathLst>
              <a:path extrusionOk="0"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 rotWithShape="1">
            <a:blip r:embed="rId7">
              <a:alphaModFix amt="1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7" name="Google Shape;357;p10"/>
          <p:cNvSpPr txBox="1"/>
          <p:nvPr/>
        </p:nvSpPr>
        <p:spPr>
          <a:xfrm>
            <a:off x="3434811" y="4429112"/>
            <a:ext cx="11418378" cy="1475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3" u="none" cap="none" strike="noStrike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THANK YOU</a:t>
            </a:r>
            <a:endParaRPr/>
          </a:p>
        </p:txBody>
      </p:sp>
      <p:sp>
        <p:nvSpPr>
          <p:cNvPr id="358" name="Google Shape;358;p10"/>
          <p:cNvSpPr txBox="1"/>
          <p:nvPr/>
        </p:nvSpPr>
        <p:spPr>
          <a:xfrm>
            <a:off x="5169917" y="6201611"/>
            <a:ext cx="7948165" cy="477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3" u="none" cap="none" strike="noStrik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FOR YOUR ATTENTION</a:t>
            </a:r>
            <a:endParaRPr/>
          </a:p>
        </p:txBody>
      </p:sp>
      <p:sp>
        <p:nvSpPr>
          <p:cNvPr id="359" name="Google Shape;359;p10"/>
          <p:cNvSpPr txBox="1"/>
          <p:nvPr/>
        </p:nvSpPr>
        <p:spPr>
          <a:xfrm>
            <a:off x="4581155" y="3459065"/>
            <a:ext cx="9125689" cy="595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5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50" u="none" cap="none" strike="noStrik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WE WANT TO SAY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0726" l="0" r="0" t="-70726"/>
            </a:stretch>
          </a:blipFill>
          <a:ln>
            <a:noFill/>
          </a:ln>
        </p:spPr>
      </p:sp>
      <p:sp>
        <p:nvSpPr>
          <p:cNvPr id="97" name="Google Shape;97;p4"/>
          <p:cNvSpPr txBox="1"/>
          <p:nvPr/>
        </p:nvSpPr>
        <p:spPr>
          <a:xfrm>
            <a:off x="1648900" y="5486550"/>
            <a:ext cx="14833200" cy="42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91">
                <a:solidFill>
                  <a:srgbClr val="ABABAB"/>
                </a:solidFill>
              </a:rPr>
              <a:t>Muchas empresas especialmente los </a:t>
            </a:r>
            <a:r>
              <a:rPr b="1" lang="en-US" sz="2291">
                <a:solidFill>
                  <a:srgbClr val="317C47"/>
                </a:solidFill>
              </a:rPr>
              <a:t>bancos </a:t>
            </a:r>
            <a:r>
              <a:rPr lang="en-US" sz="2291">
                <a:solidFill>
                  <a:srgbClr val="ABABAB"/>
                </a:solidFill>
              </a:rPr>
              <a:t>enfrentan el desafío de la</a:t>
            </a:r>
            <a:r>
              <a:rPr b="1" lang="en-US" sz="2291">
                <a:solidFill>
                  <a:srgbClr val="ABABAB"/>
                </a:solidFill>
              </a:rPr>
              <a:t> </a:t>
            </a:r>
            <a:r>
              <a:rPr b="1" lang="en-US" sz="2291">
                <a:solidFill>
                  <a:srgbClr val="317C47"/>
                </a:solidFill>
              </a:rPr>
              <a:t>pérdida de clientes (Customer Churn)</a:t>
            </a:r>
            <a:r>
              <a:rPr lang="en-US" sz="2291">
                <a:solidFill>
                  <a:srgbClr val="ABABAB"/>
                </a:solidFill>
              </a:rPr>
              <a:t> lo que impacta sus ingresos y eleva los costos de adquisición.</a:t>
            </a:r>
            <a:endParaRPr sz="2291">
              <a:solidFill>
                <a:srgbClr val="ABABAB"/>
              </a:solidFill>
            </a:endParaRPr>
          </a:p>
          <a:p>
            <a:pPr indent="0" lvl="0" marL="0" marR="0" rtl="0" algn="just">
              <a:lnSpc>
                <a:spcPct val="14002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91">
              <a:solidFill>
                <a:srgbClr val="ABABAB"/>
              </a:solidFill>
            </a:endParaRPr>
          </a:p>
          <a:p>
            <a:pPr indent="0" lvl="0" marL="0" marR="0" rtl="0" algn="just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1">
                <a:solidFill>
                  <a:srgbClr val="ABABAB"/>
                </a:solidFill>
              </a:rPr>
              <a:t>Para abordar este problema, es clave:  </a:t>
            </a:r>
            <a:endParaRPr sz="2291">
              <a:solidFill>
                <a:srgbClr val="ABABAB"/>
              </a:solidFill>
            </a:endParaRPr>
          </a:p>
          <a:p>
            <a:pPr indent="0" lvl="0" marL="457200" marR="0" rtl="0" algn="just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1">
                <a:solidFill>
                  <a:srgbClr val="ABABAB"/>
                </a:solidFill>
              </a:rPr>
              <a:t>- </a:t>
            </a:r>
            <a:r>
              <a:rPr b="1" lang="en-US" sz="2291">
                <a:solidFill>
                  <a:srgbClr val="317C47"/>
                </a:solidFill>
              </a:rPr>
              <a:t>Predecir la probabilidad de abandono</a:t>
            </a:r>
            <a:r>
              <a:rPr lang="en-US" sz="2291">
                <a:solidFill>
                  <a:srgbClr val="ABABAB"/>
                </a:solidFill>
              </a:rPr>
              <a:t>, considerando las características del cliente.  </a:t>
            </a:r>
            <a:endParaRPr sz="2291">
              <a:solidFill>
                <a:srgbClr val="ABABAB"/>
              </a:solidFill>
            </a:endParaRPr>
          </a:p>
          <a:p>
            <a:pPr indent="0" lvl="0" marL="457200" marR="0" rtl="0" algn="just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1">
                <a:solidFill>
                  <a:srgbClr val="ABABAB"/>
                </a:solidFill>
              </a:rPr>
              <a:t>- Identificar </a:t>
            </a:r>
            <a:r>
              <a:rPr b="1" lang="en-US" sz="2291">
                <a:solidFill>
                  <a:srgbClr val="317C47"/>
                </a:solidFill>
              </a:rPr>
              <a:t>causas reales</a:t>
            </a:r>
            <a:r>
              <a:rPr lang="en-US" sz="2291">
                <a:solidFill>
                  <a:srgbClr val="ABABAB"/>
                </a:solidFill>
              </a:rPr>
              <a:t>, más allá de simples correlaciones.  </a:t>
            </a:r>
            <a:endParaRPr sz="2291">
              <a:solidFill>
                <a:srgbClr val="ABABAB"/>
              </a:solidFill>
            </a:endParaRPr>
          </a:p>
          <a:p>
            <a:pPr indent="0" lvl="0" marL="457200" marR="0" rtl="0" algn="just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1">
                <a:solidFill>
                  <a:srgbClr val="ABABAB"/>
                </a:solidFill>
              </a:rPr>
              <a:t>- Evaluar el impacto de </a:t>
            </a:r>
            <a:r>
              <a:rPr b="1" lang="en-US" sz="2291">
                <a:solidFill>
                  <a:srgbClr val="317C47"/>
                </a:solidFill>
              </a:rPr>
              <a:t>intervenciones</a:t>
            </a:r>
            <a:r>
              <a:rPr lang="en-US" sz="2291">
                <a:solidFill>
                  <a:srgbClr val="ABABAB"/>
                </a:solidFill>
              </a:rPr>
              <a:t> mediante </a:t>
            </a:r>
            <a:r>
              <a:rPr b="1" lang="en-US" sz="2291">
                <a:solidFill>
                  <a:srgbClr val="317C47"/>
                </a:solidFill>
              </a:rPr>
              <a:t>análisis causal</a:t>
            </a:r>
            <a:r>
              <a:rPr lang="en-US" sz="2291">
                <a:solidFill>
                  <a:srgbClr val="ABABAB"/>
                </a:solidFill>
              </a:rPr>
              <a:t>.  </a:t>
            </a:r>
            <a:endParaRPr sz="2291">
              <a:solidFill>
                <a:srgbClr val="ABABAB"/>
              </a:solidFill>
            </a:endParaRPr>
          </a:p>
          <a:p>
            <a:pPr indent="0" lvl="0" marL="457200" marR="0" rtl="0" algn="just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91">
              <a:solidFill>
                <a:srgbClr val="ABABAB"/>
              </a:solidFill>
            </a:endParaRPr>
          </a:p>
          <a:p>
            <a:pPr indent="0" lvl="0" marL="0" marR="0" rtl="0" algn="just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1">
                <a:solidFill>
                  <a:srgbClr val="ABABAB"/>
                </a:solidFill>
              </a:rPr>
              <a:t>Este enfoque permitirá diseñar </a:t>
            </a:r>
            <a:r>
              <a:rPr i="1" lang="en-US" sz="2291">
                <a:solidFill>
                  <a:srgbClr val="ABABAB"/>
                </a:solidFill>
              </a:rPr>
              <a:t>estrategias de retención más efectivas y dirigidas</a:t>
            </a:r>
            <a:r>
              <a:rPr lang="en-US" sz="2291">
                <a:solidFill>
                  <a:srgbClr val="ABABAB"/>
                </a:solidFill>
              </a:rPr>
              <a:t>. </a:t>
            </a:r>
            <a:endParaRPr sz="2291">
              <a:solidFill>
                <a:srgbClr val="ABABAB"/>
              </a:solidFill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873100" y="3280725"/>
            <a:ext cx="775789" cy="773850"/>
          </a:xfrm>
          <a:custGeom>
            <a:rect b="b" l="l" r="r" t="t"/>
            <a:pathLst>
              <a:path extrusionOk="0"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p4"/>
          <p:cNvSpPr/>
          <p:nvPr/>
        </p:nvSpPr>
        <p:spPr>
          <a:xfrm>
            <a:off x="16251715" y="-5311"/>
            <a:ext cx="2062637" cy="1835747"/>
          </a:xfrm>
          <a:custGeom>
            <a:rect b="b" l="l" r="r" t="t"/>
            <a:pathLst>
              <a:path extrusionOk="0"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" name="Google Shape;100;p4"/>
          <p:cNvSpPr/>
          <p:nvPr/>
        </p:nvSpPr>
        <p:spPr>
          <a:xfrm rot="10800000">
            <a:off x="0" y="0"/>
            <a:ext cx="873100" cy="2024580"/>
          </a:xfrm>
          <a:custGeom>
            <a:rect b="b" l="l" r="r" t="t"/>
            <a:pathLst>
              <a:path extrusionOk="0"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 rotWithShape="1">
            <a:blip r:embed="rId6">
              <a:alphaModFix amt="1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" name="Google Shape;101;p4"/>
          <p:cNvSpPr txBox="1"/>
          <p:nvPr/>
        </p:nvSpPr>
        <p:spPr>
          <a:xfrm>
            <a:off x="1944488" y="1633360"/>
            <a:ext cx="6060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"/>
          <p:cNvSpPr txBox="1"/>
          <p:nvPr/>
        </p:nvSpPr>
        <p:spPr>
          <a:xfrm>
            <a:off x="1944497" y="3151351"/>
            <a:ext cx="5685600" cy="10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8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PROBLEMA</a:t>
            </a:r>
            <a:endParaRPr sz="4500"/>
          </a:p>
        </p:txBody>
      </p:sp>
      <p:pic>
        <p:nvPicPr>
          <p:cNvPr id="103" name="Google Shape;103;p4"/>
          <p:cNvPicPr preferRelativeResize="0"/>
          <p:nvPr/>
        </p:nvPicPr>
        <p:blipFill rotWithShape="1">
          <a:blip r:embed="rId7">
            <a:alphaModFix/>
          </a:blip>
          <a:srcRect b="0" l="10028" r="12047" t="14022"/>
          <a:stretch/>
        </p:blipFill>
        <p:spPr>
          <a:xfrm>
            <a:off x="8496375" y="454200"/>
            <a:ext cx="7755351" cy="481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0726" l="0" r="0" t="-70726"/>
            </a:stretch>
          </a:blipFill>
          <a:ln>
            <a:noFill/>
          </a:ln>
        </p:spPr>
      </p:sp>
      <p:sp>
        <p:nvSpPr>
          <p:cNvPr id="365" name="Google Shape;365;p5"/>
          <p:cNvSpPr/>
          <p:nvPr/>
        </p:nvSpPr>
        <p:spPr>
          <a:xfrm>
            <a:off x="1028700" y="8484450"/>
            <a:ext cx="775789" cy="773850"/>
          </a:xfrm>
          <a:custGeom>
            <a:rect b="b" l="l" r="r" t="t"/>
            <a:pathLst>
              <a:path extrusionOk="0"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" name="Google Shape;366;p5"/>
          <p:cNvSpPr/>
          <p:nvPr/>
        </p:nvSpPr>
        <p:spPr>
          <a:xfrm>
            <a:off x="16251715" y="-5311"/>
            <a:ext cx="2062637" cy="1835747"/>
          </a:xfrm>
          <a:custGeom>
            <a:rect b="b" l="l" r="r" t="t"/>
            <a:pathLst>
              <a:path extrusionOk="0"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" name="Google Shape;367;p5"/>
          <p:cNvSpPr/>
          <p:nvPr/>
        </p:nvSpPr>
        <p:spPr>
          <a:xfrm flipH="1">
            <a:off x="13709294" y="7811781"/>
            <a:ext cx="4605058" cy="2475219"/>
          </a:xfrm>
          <a:custGeom>
            <a:rect b="b" l="l" r="r" t="t"/>
            <a:pathLst>
              <a:path extrusionOk="0"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 rotWithShape="1">
            <a:blip r:embed="rId6">
              <a:alphaModFix amt="1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8" name="Google Shape;368;p5"/>
          <p:cNvSpPr/>
          <p:nvPr/>
        </p:nvSpPr>
        <p:spPr>
          <a:xfrm rot="10800000">
            <a:off x="0" y="0"/>
            <a:ext cx="873100" cy="2024580"/>
          </a:xfrm>
          <a:custGeom>
            <a:rect b="b" l="l" r="r" t="t"/>
            <a:pathLst>
              <a:path extrusionOk="0"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 rotWithShape="1">
            <a:blip r:embed="rId7">
              <a:alphaModFix amt="10999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69" name="Google Shape;369;p5"/>
          <p:cNvGrpSpPr/>
          <p:nvPr/>
        </p:nvGrpSpPr>
        <p:grpSpPr>
          <a:xfrm>
            <a:off x="10267808" y="3674479"/>
            <a:ext cx="2511545" cy="2747002"/>
            <a:chOff x="0" y="-76200"/>
            <a:chExt cx="812800" cy="889000"/>
          </a:xfrm>
        </p:grpSpPr>
        <p:sp>
          <p:nvSpPr>
            <p:cNvPr id="370" name="Google Shape;370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93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5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871" u="none" cap="none" strike="noStrike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0,8</a:t>
              </a:r>
              <a:endParaRPr/>
            </a:p>
          </p:txBody>
        </p:sp>
      </p:grpSp>
      <p:grpSp>
        <p:nvGrpSpPr>
          <p:cNvPr id="372" name="Google Shape;372;p5"/>
          <p:cNvGrpSpPr/>
          <p:nvPr/>
        </p:nvGrpSpPr>
        <p:grpSpPr>
          <a:xfrm>
            <a:off x="13774532" y="3674479"/>
            <a:ext cx="2511545" cy="2747002"/>
            <a:chOff x="0" y="-76200"/>
            <a:chExt cx="812800" cy="889000"/>
          </a:xfrm>
        </p:grpSpPr>
        <p:sp>
          <p:nvSpPr>
            <p:cNvPr id="373" name="Google Shape;373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A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5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871" u="none" cap="none" strike="noStrike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$1,3b</a:t>
              </a:r>
              <a:endParaRPr/>
            </a:p>
          </p:txBody>
        </p:sp>
      </p:grpSp>
      <p:sp>
        <p:nvSpPr>
          <p:cNvPr id="375" name="Google Shape;375;p5"/>
          <p:cNvSpPr/>
          <p:nvPr/>
        </p:nvSpPr>
        <p:spPr>
          <a:xfrm>
            <a:off x="1607917" y="3909936"/>
            <a:ext cx="7951651" cy="4473251"/>
          </a:xfrm>
          <a:custGeom>
            <a:rect b="b" l="l" r="r" t="t"/>
            <a:pathLst>
              <a:path extrusionOk="0" h="6350000" w="11287761">
                <a:moveTo>
                  <a:pt x="0" y="5824220"/>
                </a:moveTo>
                <a:lnTo>
                  <a:pt x="0" y="525780"/>
                </a:lnTo>
                <a:cubicBezTo>
                  <a:pt x="0" y="234950"/>
                  <a:pt x="234950" y="0"/>
                  <a:pt x="525780" y="0"/>
                </a:cubicBezTo>
                <a:lnTo>
                  <a:pt x="10761980" y="0"/>
                </a:lnTo>
                <a:cubicBezTo>
                  <a:pt x="11052811" y="0"/>
                  <a:pt x="11287761" y="234950"/>
                  <a:pt x="11287761" y="525780"/>
                </a:cubicBezTo>
                <a:lnTo>
                  <a:pt x="11287761" y="5822950"/>
                </a:lnTo>
                <a:cubicBezTo>
                  <a:pt x="11287761" y="6113780"/>
                  <a:pt x="11052811" y="6348730"/>
                  <a:pt x="10761980" y="6348730"/>
                </a:cubicBezTo>
                <a:lnTo>
                  <a:pt x="525780" y="6348730"/>
                </a:lnTo>
                <a:cubicBezTo>
                  <a:pt x="236220" y="6350000"/>
                  <a:pt x="0" y="6115050"/>
                  <a:pt x="0" y="5824220"/>
                </a:cubicBezTo>
                <a:cubicBezTo>
                  <a:pt x="0" y="5824220"/>
                  <a:pt x="0" y="5824220"/>
                  <a:pt x="0" y="5824220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23249" l="-104" r="-23405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"/>
          <p:cNvSpPr txBox="1"/>
          <p:nvPr/>
        </p:nvSpPr>
        <p:spPr>
          <a:xfrm>
            <a:off x="1607917" y="2538728"/>
            <a:ext cx="8143757" cy="737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82" u="none" cap="none" strike="noStrike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SALES MARGIN</a:t>
            </a:r>
            <a:endParaRPr/>
          </a:p>
        </p:txBody>
      </p:sp>
      <p:sp>
        <p:nvSpPr>
          <p:cNvPr id="377" name="Google Shape;377;p5"/>
          <p:cNvSpPr txBox="1"/>
          <p:nvPr/>
        </p:nvSpPr>
        <p:spPr>
          <a:xfrm>
            <a:off x="1607917" y="1846663"/>
            <a:ext cx="6060458" cy="404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72" u="none" cap="none" strike="noStrik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FAUGET CORPORATION</a:t>
            </a:r>
            <a:endParaRPr/>
          </a:p>
        </p:txBody>
      </p:sp>
      <p:sp>
        <p:nvSpPr>
          <p:cNvPr id="378" name="Google Shape;378;p5"/>
          <p:cNvSpPr txBox="1"/>
          <p:nvPr/>
        </p:nvSpPr>
        <p:spPr>
          <a:xfrm>
            <a:off x="9880027" y="6705182"/>
            <a:ext cx="3279303" cy="492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9" u="none" cap="none" strike="noStrike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sale margin</a:t>
            </a:r>
            <a:endParaRPr/>
          </a:p>
        </p:txBody>
      </p:sp>
      <p:sp>
        <p:nvSpPr>
          <p:cNvPr id="379" name="Google Shape;379;p5"/>
          <p:cNvSpPr txBox="1"/>
          <p:nvPr/>
        </p:nvSpPr>
        <p:spPr>
          <a:xfrm>
            <a:off x="13386751" y="6705182"/>
            <a:ext cx="3279303" cy="492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9" u="none" cap="none" strike="noStrike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revenue</a:t>
            </a:r>
            <a:endParaRPr/>
          </a:p>
        </p:txBody>
      </p:sp>
      <p:sp>
        <p:nvSpPr>
          <p:cNvPr id="380" name="Google Shape;380;p5"/>
          <p:cNvSpPr txBox="1"/>
          <p:nvPr/>
        </p:nvSpPr>
        <p:spPr>
          <a:xfrm>
            <a:off x="10027012" y="7374911"/>
            <a:ext cx="2985332" cy="9095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83" u="none" cap="none" strike="noStrike">
                <a:solidFill>
                  <a:srgbClr val="ABABAB"/>
                </a:solidFill>
                <a:latin typeface="Arial"/>
                <a:ea typeface="Arial"/>
                <a:cs typeface="Arial"/>
                <a:sym typeface="Arial"/>
              </a:rPr>
              <a:t>Make it your own by customizing it with text and photos. </a:t>
            </a:r>
            <a:endParaRPr/>
          </a:p>
        </p:txBody>
      </p:sp>
      <p:sp>
        <p:nvSpPr>
          <p:cNvPr id="381" name="Google Shape;381;p5"/>
          <p:cNvSpPr txBox="1"/>
          <p:nvPr/>
        </p:nvSpPr>
        <p:spPr>
          <a:xfrm>
            <a:off x="13372722" y="7374911"/>
            <a:ext cx="3307361" cy="9095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83" u="none" cap="none" strike="noStrike">
                <a:solidFill>
                  <a:srgbClr val="ABABAB"/>
                </a:solidFill>
                <a:latin typeface="Arial"/>
                <a:ea typeface="Arial"/>
                <a:cs typeface="Arial"/>
                <a:sym typeface="Arial"/>
              </a:rPr>
              <a:t>Choose from over a thousand templates to fit any objective or topic.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30ef1c1175_0_51"/>
          <p:cNvSpPr/>
          <p:nvPr/>
        </p:nvSpPr>
        <p:spPr>
          <a:xfrm>
            <a:off x="1028700" y="8484450"/>
            <a:ext cx="775789" cy="773850"/>
          </a:xfrm>
          <a:custGeom>
            <a:rect b="b" l="l" r="r" t="t"/>
            <a:pathLst>
              <a:path extrusionOk="0"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7" name="Google Shape;387;g330ef1c1175_0_51"/>
          <p:cNvSpPr/>
          <p:nvPr/>
        </p:nvSpPr>
        <p:spPr>
          <a:xfrm>
            <a:off x="16251715" y="-5311"/>
            <a:ext cx="2062637" cy="1835747"/>
          </a:xfrm>
          <a:custGeom>
            <a:rect b="b" l="l" r="r" t="t"/>
            <a:pathLst>
              <a:path extrusionOk="0"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6000"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88" name="Google Shape;388;g330ef1c1175_0_51"/>
          <p:cNvPicPr preferRelativeResize="0"/>
          <p:nvPr/>
        </p:nvPicPr>
        <p:blipFill rotWithShape="1">
          <a:blip r:embed="rId5">
            <a:alphaModFix/>
          </a:blip>
          <a:srcRect b="0" l="15062" r="31768" t="0"/>
          <a:stretch/>
        </p:blipFill>
        <p:spPr>
          <a:xfrm>
            <a:off x="13189760" y="4190836"/>
            <a:ext cx="5124591" cy="6096164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330ef1c1175_0_51"/>
          <p:cNvSpPr/>
          <p:nvPr/>
        </p:nvSpPr>
        <p:spPr>
          <a:xfrm flipH="1">
            <a:off x="13709294" y="7811781"/>
            <a:ext cx="4605058" cy="2475219"/>
          </a:xfrm>
          <a:custGeom>
            <a:rect b="b" l="l" r="r" t="t"/>
            <a:pathLst>
              <a:path extrusionOk="0"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 rotWithShape="1">
            <a:blip r:embed="rId6">
              <a:alphaModFix amt="1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0" name="Google Shape;390;g330ef1c1175_0_51"/>
          <p:cNvSpPr/>
          <p:nvPr/>
        </p:nvSpPr>
        <p:spPr>
          <a:xfrm rot="10800000">
            <a:off x="0" y="0"/>
            <a:ext cx="873100" cy="2024580"/>
          </a:xfrm>
          <a:custGeom>
            <a:rect b="b" l="l" r="r" t="t"/>
            <a:pathLst>
              <a:path extrusionOk="0"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 rotWithShape="1">
            <a:blip r:embed="rId7">
              <a:alphaModFix amt="11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91" name="Google Shape;391;g330ef1c1175_0_51"/>
          <p:cNvGrpSpPr/>
          <p:nvPr/>
        </p:nvGrpSpPr>
        <p:grpSpPr>
          <a:xfrm>
            <a:off x="1607917" y="4046174"/>
            <a:ext cx="5132649" cy="922893"/>
            <a:chOff x="0" y="-38100"/>
            <a:chExt cx="1351800" cy="243065"/>
          </a:xfrm>
        </p:grpSpPr>
        <p:sp>
          <p:nvSpPr>
            <p:cNvPr id="392" name="Google Shape;392;g330ef1c1175_0_51"/>
            <p:cNvSpPr/>
            <p:nvPr/>
          </p:nvSpPr>
          <p:spPr>
            <a:xfrm>
              <a:off x="0" y="0"/>
              <a:ext cx="1351731" cy="204965"/>
            </a:xfrm>
            <a:custGeom>
              <a:rect b="b" l="l" r="r" t="t"/>
              <a:pathLst>
                <a:path extrusionOk="0" h="204965" w="1351731">
                  <a:moveTo>
                    <a:pt x="0" y="0"/>
                  </a:moveTo>
                  <a:lnTo>
                    <a:pt x="1351731" y="0"/>
                  </a:lnTo>
                  <a:lnTo>
                    <a:pt x="1351731" y="204965"/>
                  </a:lnTo>
                  <a:lnTo>
                    <a:pt x="0" y="204965"/>
                  </a:lnTo>
                  <a:close/>
                </a:path>
              </a:pathLst>
            </a:custGeom>
            <a:solidFill>
              <a:srgbClr val="709954"/>
            </a:solidFill>
            <a:ln>
              <a:noFill/>
            </a:ln>
          </p:spPr>
        </p:sp>
        <p:sp>
          <p:nvSpPr>
            <p:cNvPr id="393" name="Google Shape;393;g330ef1c1175_0_51"/>
            <p:cNvSpPr txBox="1"/>
            <p:nvPr/>
          </p:nvSpPr>
          <p:spPr>
            <a:xfrm>
              <a:off x="0" y="-38100"/>
              <a:ext cx="13518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REVENUE THIS YEAR</a:t>
              </a:r>
              <a:endParaRPr/>
            </a:p>
          </p:txBody>
        </p:sp>
      </p:grpSp>
      <p:grpSp>
        <p:nvGrpSpPr>
          <p:cNvPr id="394" name="Google Shape;394;g330ef1c1175_0_51"/>
          <p:cNvGrpSpPr/>
          <p:nvPr/>
        </p:nvGrpSpPr>
        <p:grpSpPr>
          <a:xfrm>
            <a:off x="7400183" y="4046174"/>
            <a:ext cx="5132649" cy="922893"/>
            <a:chOff x="0" y="-38100"/>
            <a:chExt cx="1351800" cy="243065"/>
          </a:xfrm>
        </p:grpSpPr>
        <p:sp>
          <p:nvSpPr>
            <p:cNvPr id="395" name="Google Shape;395;g330ef1c1175_0_51"/>
            <p:cNvSpPr/>
            <p:nvPr/>
          </p:nvSpPr>
          <p:spPr>
            <a:xfrm>
              <a:off x="0" y="0"/>
              <a:ext cx="1351731" cy="204965"/>
            </a:xfrm>
            <a:custGeom>
              <a:rect b="b" l="l" r="r" t="t"/>
              <a:pathLst>
                <a:path extrusionOk="0" h="204965" w="1351731">
                  <a:moveTo>
                    <a:pt x="0" y="0"/>
                  </a:moveTo>
                  <a:lnTo>
                    <a:pt x="1351731" y="0"/>
                  </a:lnTo>
                  <a:lnTo>
                    <a:pt x="1351731" y="204965"/>
                  </a:lnTo>
                  <a:lnTo>
                    <a:pt x="0" y="204965"/>
                  </a:lnTo>
                  <a:close/>
                </a:path>
              </a:pathLst>
            </a:custGeom>
            <a:solidFill>
              <a:srgbClr val="88ABC4"/>
            </a:solidFill>
            <a:ln>
              <a:noFill/>
            </a:ln>
          </p:spPr>
        </p:sp>
        <p:sp>
          <p:nvSpPr>
            <p:cNvPr id="396" name="Google Shape;396;g330ef1c1175_0_51"/>
            <p:cNvSpPr txBox="1"/>
            <p:nvPr/>
          </p:nvSpPr>
          <p:spPr>
            <a:xfrm>
              <a:off x="0" y="-38100"/>
              <a:ext cx="13518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REVENUE LAST YEAR</a:t>
              </a:r>
              <a:endParaRPr/>
            </a:p>
          </p:txBody>
        </p:sp>
      </p:grpSp>
      <p:sp>
        <p:nvSpPr>
          <p:cNvPr id="397" name="Google Shape;397;g330ef1c1175_0_51"/>
          <p:cNvSpPr/>
          <p:nvPr/>
        </p:nvSpPr>
        <p:spPr>
          <a:xfrm>
            <a:off x="12897173" y="2753293"/>
            <a:ext cx="585174" cy="279420"/>
          </a:xfrm>
          <a:custGeom>
            <a:rect b="b" l="l" r="r" t="t"/>
            <a:pathLst>
              <a:path extrusionOk="0" h="279420" w="585174">
                <a:moveTo>
                  <a:pt x="0" y="0"/>
                </a:moveTo>
                <a:lnTo>
                  <a:pt x="585174" y="0"/>
                </a:lnTo>
                <a:lnTo>
                  <a:pt x="585174" y="279421"/>
                </a:lnTo>
                <a:lnTo>
                  <a:pt x="0" y="2794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8" name="Google Shape;398;g330ef1c1175_0_51"/>
          <p:cNvSpPr txBox="1"/>
          <p:nvPr/>
        </p:nvSpPr>
        <p:spPr>
          <a:xfrm>
            <a:off x="1607917" y="2538728"/>
            <a:ext cx="93423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82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DATOS</a:t>
            </a:r>
            <a:endParaRPr/>
          </a:p>
        </p:txBody>
      </p:sp>
      <p:sp>
        <p:nvSpPr>
          <p:cNvPr id="399" name="Google Shape;399;g330ef1c1175_0_51"/>
          <p:cNvSpPr txBox="1"/>
          <p:nvPr/>
        </p:nvSpPr>
        <p:spPr>
          <a:xfrm>
            <a:off x="1607917" y="5482593"/>
            <a:ext cx="32079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95" u="none" cap="none" strike="noStrike">
                <a:solidFill>
                  <a:srgbClr val="709954"/>
                </a:solidFill>
                <a:latin typeface="Prata"/>
                <a:ea typeface="Prata"/>
                <a:cs typeface="Prata"/>
                <a:sym typeface="Prata"/>
              </a:rPr>
              <a:t>12,09%</a:t>
            </a:r>
            <a:endParaRPr/>
          </a:p>
        </p:txBody>
      </p:sp>
      <p:sp>
        <p:nvSpPr>
          <p:cNvPr id="400" name="Google Shape;400;g330ef1c1175_0_51"/>
          <p:cNvSpPr txBox="1"/>
          <p:nvPr/>
        </p:nvSpPr>
        <p:spPr>
          <a:xfrm>
            <a:off x="7400183" y="5482593"/>
            <a:ext cx="32079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95" u="none" cap="none" strike="noStrike">
                <a:solidFill>
                  <a:srgbClr val="88ABC4"/>
                </a:solidFill>
                <a:latin typeface="Prata"/>
                <a:ea typeface="Prata"/>
                <a:cs typeface="Prata"/>
                <a:sym typeface="Prata"/>
              </a:rPr>
              <a:t>9,25%</a:t>
            </a:r>
            <a:endParaRPr/>
          </a:p>
        </p:txBody>
      </p:sp>
      <p:sp>
        <p:nvSpPr>
          <p:cNvPr id="401" name="Google Shape;401;g330ef1c1175_0_51"/>
          <p:cNvSpPr txBox="1"/>
          <p:nvPr/>
        </p:nvSpPr>
        <p:spPr>
          <a:xfrm>
            <a:off x="1607917" y="6577122"/>
            <a:ext cx="5132400" cy="17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1" u="none" cap="none" strike="noStrike">
                <a:solidFill>
                  <a:srgbClr val="ABABAB"/>
                </a:solidFill>
                <a:latin typeface="Arial"/>
                <a:ea typeface="Arial"/>
                <a:cs typeface="Arial"/>
                <a:sym typeface="Arial"/>
              </a:rPr>
              <a:t>Apply page animations and transitions to your Canva presentation to emphasize ideas and make them even more memorable. </a:t>
            </a:r>
            <a:endParaRPr/>
          </a:p>
        </p:txBody>
      </p:sp>
      <p:sp>
        <p:nvSpPr>
          <p:cNvPr id="402" name="Google Shape;402;g330ef1c1175_0_51"/>
          <p:cNvSpPr txBox="1"/>
          <p:nvPr/>
        </p:nvSpPr>
        <p:spPr>
          <a:xfrm>
            <a:off x="7400183" y="6577122"/>
            <a:ext cx="5132400" cy="17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1" u="none" cap="none" strike="noStrike">
                <a:solidFill>
                  <a:srgbClr val="ABABAB"/>
                </a:solidFill>
                <a:latin typeface="Arial"/>
                <a:ea typeface="Arial"/>
                <a:cs typeface="Arial"/>
                <a:sym typeface="Arial"/>
              </a:rPr>
              <a:t>Present with ease and wow any audience with Canva Presentations. Choose from over a thousand professionally-made templates to fit any objective or topic.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0726" l="0" r="0" t="-70726"/>
            </a:stretch>
          </a:blipFill>
          <a:ln>
            <a:noFill/>
          </a:ln>
        </p:spPr>
      </p:sp>
      <p:sp>
        <p:nvSpPr>
          <p:cNvPr id="408" name="Google Shape;408;p8"/>
          <p:cNvSpPr/>
          <p:nvPr/>
        </p:nvSpPr>
        <p:spPr>
          <a:xfrm>
            <a:off x="1028700" y="8484450"/>
            <a:ext cx="775789" cy="773850"/>
          </a:xfrm>
          <a:custGeom>
            <a:rect b="b" l="l" r="r" t="t"/>
            <a:pathLst>
              <a:path extrusionOk="0"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9" name="Google Shape;409;p8"/>
          <p:cNvSpPr/>
          <p:nvPr/>
        </p:nvSpPr>
        <p:spPr>
          <a:xfrm>
            <a:off x="16251715" y="-5311"/>
            <a:ext cx="2062637" cy="1835747"/>
          </a:xfrm>
          <a:custGeom>
            <a:rect b="b" l="l" r="r" t="t"/>
            <a:pathLst>
              <a:path extrusionOk="0"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0" name="Google Shape;410;p8"/>
          <p:cNvSpPr/>
          <p:nvPr/>
        </p:nvSpPr>
        <p:spPr>
          <a:xfrm flipH="1">
            <a:off x="13709294" y="7811781"/>
            <a:ext cx="4605058" cy="2475219"/>
          </a:xfrm>
          <a:custGeom>
            <a:rect b="b" l="l" r="r" t="t"/>
            <a:pathLst>
              <a:path extrusionOk="0"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 rotWithShape="1">
            <a:blip r:embed="rId6">
              <a:alphaModFix amt="1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1" name="Google Shape;411;p8"/>
          <p:cNvSpPr/>
          <p:nvPr/>
        </p:nvSpPr>
        <p:spPr>
          <a:xfrm rot="10800000">
            <a:off x="0" y="0"/>
            <a:ext cx="873100" cy="2024580"/>
          </a:xfrm>
          <a:custGeom>
            <a:rect b="b" l="l" r="r" t="t"/>
            <a:pathLst>
              <a:path extrusionOk="0"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 rotWithShape="1">
            <a:blip r:embed="rId7">
              <a:alphaModFix amt="10999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12" name="Google Shape;412;p8"/>
          <p:cNvGrpSpPr/>
          <p:nvPr/>
        </p:nvGrpSpPr>
        <p:grpSpPr>
          <a:xfrm>
            <a:off x="3396743" y="3687516"/>
            <a:ext cx="2935820" cy="1605527"/>
            <a:chOff x="0" y="-38100"/>
            <a:chExt cx="812800" cy="444500"/>
          </a:xfrm>
        </p:grpSpPr>
        <p:sp>
          <p:nvSpPr>
            <p:cNvPr id="413" name="Google Shape;413;p8"/>
            <p:cNvSpPr/>
            <p:nvPr/>
          </p:nvSpPr>
          <p:spPr>
            <a:xfrm>
              <a:off x="0" y="0"/>
              <a:ext cx="812800" cy="406400"/>
            </a:xfrm>
            <a:custGeom>
              <a:rect b="b" l="l" r="r" t="t"/>
              <a:pathLst>
                <a:path extrusionOk="0"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A93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8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+1,09%</a:t>
              </a:r>
              <a:endParaRPr/>
            </a:p>
          </p:txBody>
        </p:sp>
      </p:grpSp>
      <p:grpSp>
        <p:nvGrpSpPr>
          <p:cNvPr id="415" name="Google Shape;415;p8"/>
          <p:cNvGrpSpPr/>
          <p:nvPr/>
        </p:nvGrpSpPr>
        <p:grpSpPr>
          <a:xfrm>
            <a:off x="11955696" y="3687516"/>
            <a:ext cx="2935820" cy="1605527"/>
            <a:chOff x="0" y="-38100"/>
            <a:chExt cx="812800" cy="444500"/>
          </a:xfrm>
        </p:grpSpPr>
        <p:sp>
          <p:nvSpPr>
            <p:cNvPr id="416" name="Google Shape;416;p8"/>
            <p:cNvSpPr/>
            <p:nvPr/>
          </p:nvSpPr>
          <p:spPr>
            <a:xfrm>
              <a:off x="0" y="0"/>
              <a:ext cx="812800" cy="406400"/>
            </a:xfrm>
            <a:custGeom>
              <a:rect b="b" l="l" r="r" t="t"/>
              <a:pathLst>
                <a:path extrusionOk="0"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DBF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8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+0,69%</a:t>
              </a:r>
              <a:endParaRPr/>
            </a:p>
          </p:txBody>
        </p:sp>
      </p:grpSp>
      <p:sp>
        <p:nvSpPr>
          <p:cNvPr id="418" name="Google Shape;418;p8"/>
          <p:cNvSpPr/>
          <p:nvPr/>
        </p:nvSpPr>
        <p:spPr>
          <a:xfrm>
            <a:off x="6884754" y="3825133"/>
            <a:ext cx="4518491" cy="4518472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99808" r="-9980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8"/>
          <p:cNvSpPr/>
          <p:nvPr/>
        </p:nvSpPr>
        <p:spPr>
          <a:xfrm>
            <a:off x="13709294" y="2494687"/>
            <a:ext cx="381963" cy="370026"/>
          </a:xfrm>
          <a:custGeom>
            <a:rect b="b" l="l" r="r" t="t"/>
            <a:pathLst>
              <a:path extrusionOk="0" h="370026" w="381963">
                <a:moveTo>
                  <a:pt x="0" y="0"/>
                </a:moveTo>
                <a:lnTo>
                  <a:pt x="381963" y="0"/>
                </a:lnTo>
                <a:lnTo>
                  <a:pt x="381963" y="370027"/>
                </a:lnTo>
                <a:lnTo>
                  <a:pt x="0" y="370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0" name="Google Shape;420;p8"/>
          <p:cNvSpPr txBox="1"/>
          <p:nvPr/>
        </p:nvSpPr>
        <p:spPr>
          <a:xfrm>
            <a:off x="1944488" y="2325425"/>
            <a:ext cx="10952564" cy="737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82" u="none" cap="none" strike="noStrike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MARGIN SALE VS LAST YEAR</a:t>
            </a:r>
            <a:endParaRPr/>
          </a:p>
        </p:txBody>
      </p:sp>
      <p:sp>
        <p:nvSpPr>
          <p:cNvPr id="421" name="Google Shape;421;p8"/>
          <p:cNvSpPr txBox="1"/>
          <p:nvPr/>
        </p:nvSpPr>
        <p:spPr>
          <a:xfrm>
            <a:off x="3919058" y="5916568"/>
            <a:ext cx="2321450" cy="3288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4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82" u="none" cap="none" strike="noStrike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THIS YEAR</a:t>
            </a:r>
            <a:endParaRPr/>
          </a:p>
        </p:txBody>
      </p:sp>
      <p:sp>
        <p:nvSpPr>
          <p:cNvPr id="422" name="Google Shape;422;p8"/>
          <p:cNvSpPr txBox="1"/>
          <p:nvPr/>
        </p:nvSpPr>
        <p:spPr>
          <a:xfrm>
            <a:off x="11955696" y="5916568"/>
            <a:ext cx="2321450" cy="3288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82" u="none" cap="none" strike="noStrike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LAST  YEAR</a:t>
            </a:r>
            <a:endParaRPr/>
          </a:p>
        </p:txBody>
      </p:sp>
      <p:sp>
        <p:nvSpPr>
          <p:cNvPr id="423" name="Google Shape;423;p8"/>
          <p:cNvSpPr txBox="1"/>
          <p:nvPr/>
        </p:nvSpPr>
        <p:spPr>
          <a:xfrm>
            <a:off x="1944488" y="1633360"/>
            <a:ext cx="6060458" cy="404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72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FAUGET CORPORATION</a:t>
            </a:r>
            <a:endParaRPr/>
          </a:p>
        </p:txBody>
      </p:sp>
      <p:sp>
        <p:nvSpPr>
          <p:cNvPr id="424" name="Google Shape;424;p8"/>
          <p:cNvSpPr txBox="1"/>
          <p:nvPr/>
        </p:nvSpPr>
        <p:spPr>
          <a:xfrm>
            <a:off x="11955696" y="6422244"/>
            <a:ext cx="4296019" cy="20823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1" u="none" cap="none" strike="noStrike">
                <a:solidFill>
                  <a:srgbClr val="ABABAB"/>
                </a:solidFill>
                <a:latin typeface="Arial"/>
                <a:ea typeface="Arial"/>
                <a:cs typeface="Arial"/>
                <a:sym typeface="Arial"/>
              </a:rPr>
              <a:t>Apply page animations and transitions to your Canva presentation to emphasize ideas and make them even more memorable. </a:t>
            </a:r>
            <a:endParaRPr/>
          </a:p>
        </p:txBody>
      </p:sp>
      <p:sp>
        <p:nvSpPr>
          <p:cNvPr id="425" name="Google Shape;425;p8"/>
          <p:cNvSpPr txBox="1"/>
          <p:nvPr/>
        </p:nvSpPr>
        <p:spPr>
          <a:xfrm>
            <a:off x="1944488" y="6431769"/>
            <a:ext cx="4296019" cy="22684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1" u="none" cap="none" strike="noStrike">
                <a:solidFill>
                  <a:srgbClr val="ABABAB"/>
                </a:solidFill>
                <a:latin typeface="Arial"/>
                <a:ea typeface="Arial"/>
                <a:cs typeface="Arial"/>
                <a:sym typeface="Arial"/>
              </a:rPr>
              <a:t>Present with ease and wow any audience with Canva Presentations. Choose from over a thousand professionally-made templates to fit any objective or topic.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30f1480cc1_0_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0715" l="0" r="0" t="-70725"/>
            </a:stretch>
          </a:blipFill>
          <a:ln>
            <a:noFill/>
          </a:ln>
        </p:spPr>
      </p:sp>
      <p:sp>
        <p:nvSpPr>
          <p:cNvPr id="109" name="Google Shape;109;g330f1480cc1_0_2"/>
          <p:cNvSpPr/>
          <p:nvPr/>
        </p:nvSpPr>
        <p:spPr>
          <a:xfrm>
            <a:off x="1028700" y="8484450"/>
            <a:ext cx="775789" cy="773850"/>
          </a:xfrm>
          <a:custGeom>
            <a:rect b="b" l="l" r="r" t="t"/>
            <a:pathLst>
              <a:path extrusionOk="0"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g330f1480cc1_0_2"/>
          <p:cNvSpPr/>
          <p:nvPr/>
        </p:nvSpPr>
        <p:spPr>
          <a:xfrm>
            <a:off x="16251715" y="-5311"/>
            <a:ext cx="2062637" cy="1835747"/>
          </a:xfrm>
          <a:custGeom>
            <a:rect b="b" l="l" r="r" t="t"/>
            <a:pathLst>
              <a:path extrusionOk="0"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g330f1480cc1_0_2"/>
          <p:cNvSpPr/>
          <p:nvPr/>
        </p:nvSpPr>
        <p:spPr>
          <a:xfrm flipH="1">
            <a:off x="13709294" y="7811781"/>
            <a:ext cx="4605058" cy="2475219"/>
          </a:xfrm>
          <a:custGeom>
            <a:rect b="b" l="l" r="r" t="t"/>
            <a:pathLst>
              <a:path extrusionOk="0"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 rotWithShape="1">
            <a:blip r:embed="rId6">
              <a:alphaModFix amt="1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g330f1480cc1_0_2"/>
          <p:cNvSpPr/>
          <p:nvPr/>
        </p:nvSpPr>
        <p:spPr>
          <a:xfrm rot="10800000">
            <a:off x="0" y="0"/>
            <a:ext cx="873100" cy="2024580"/>
          </a:xfrm>
          <a:custGeom>
            <a:rect b="b" l="l" r="r" t="t"/>
            <a:pathLst>
              <a:path extrusionOk="0"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 rotWithShape="1">
            <a:blip r:embed="rId7">
              <a:alphaModFix amt="1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g330f1480cc1_0_2"/>
          <p:cNvSpPr txBox="1"/>
          <p:nvPr/>
        </p:nvSpPr>
        <p:spPr>
          <a:xfrm>
            <a:off x="1975072" y="8553525"/>
            <a:ext cx="30357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5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29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OBJETIVO</a:t>
            </a:r>
            <a:endParaRPr/>
          </a:p>
        </p:txBody>
      </p:sp>
      <p:sp>
        <p:nvSpPr>
          <p:cNvPr id="114" name="Google Shape;114;g330f1480cc1_0_2"/>
          <p:cNvSpPr txBox="1"/>
          <p:nvPr/>
        </p:nvSpPr>
        <p:spPr>
          <a:xfrm>
            <a:off x="1944488" y="1633360"/>
            <a:ext cx="6060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330f1480cc1_0_2"/>
          <p:cNvSpPr txBox="1"/>
          <p:nvPr/>
        </p:nvSpPr>
        <p:spPr>
          <a:xfrm>
            <a:off x="5181350" y="6014350"/>
            <a:ext cx="124725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Diseñar un modelo basado en </a:t>
            </a:r>
            <a:r>
              <a:rPr b="1" lang="en-US" sz="2100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redes neuronales bayesianas </a:t>
            </a:r>
            <a:r>
              <a:rPr lang="en-US" sz="2100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para predecir si un cliente abandonará el banco, capturando la incertidumbre en las predicciones. El modelo debe lograr un recall de 80% o más y se comparará con una red neuronal tradicional (modelo base) para evaluar su desempeño.  </a:t>
            </a:r>
            <a:endParaRPr sz="2100">
              <a:solidFill>
                <a:srgbClr val="317C47"/>
              </a:solidFill>
              <a:latin typeface="Prata"/>
              <a:ea typeface="Prata"/>
              <a:cs typeface="Prata"/>
              <a:sym typeface="Prata"/>
            </a:endParaRPr>
          </a:p>
          <a:p>
            <a:pPr indent="0" lvl="0" marL="0" marR="0" rtl="0" algn="l">
              <a:lnSpc>
                <a:spcPct val="13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17C47"/>
              </a:solidFill>
              <a:latin typeface="Prata"/>
              <a:ea typeface="Prata"/>
              <a:cs typeface="Prata"/>
              <a:sym typeface="Prata"/>
            </a:endParaRPr>
          </a:p>
          <a:p>
            <a:pPr indent="0" lvl="0" marL="0" marR="0" rtl="0" algn="l">
              <a:lnSpc>
                <a:spcPct val="13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Además, se utilizará un </a:t>
            </a:r>
            <a:r>
              <a:rPr b="1" lang="en-US" sz="2100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enfoque causal</a:t>
            </a:r>
            <a:r>
              <a:rPr lang="en-US" sz="2100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 para identificar relaciones clave y proponer estrategias que mitiguen el abandono. Este análisis integrará principios de </a:t>
            </a:r>
            <a:r>
              <a:rPr b="1" lang="en-US" sz="2100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economía conductual</a:t>
            </a:r>
            <a:r>
              <a:rPr lang="en-US" sz="2100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, como:  </a:t>
            </a:r>
            <a:endParaRPr sz="2100">
              <a:solidFill>
                <a:srgbClr val="317C47"/>
              </a:solidFill>
              <a:latin typeface="Prata"/>
              <a:ea typeface="Prata"/>
              <a:cs typeface="Prata"/>
              <a:sym typeface="Prata"/>
            </a:endParaRPr>
          </a:p>
          <a:p>
            <a:pPr indent="0" lvl="0" marL="0" marR="0" rtl="0" algn="l">
              <a:lnSpc>
                <a:spcPct val="13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- </a:t>
            </a:r>
            <a:r>
              <a:rPr i="1" lang="en-US" sz="2100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Framing</a:t>
            </a:r>
            <a:r>
              <a:rPr lang="en-US" sz="2100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: Evaluar cómo cambios en la comunicación influyen en la retención.  </a:t>
            </a:r>
            <a:endParaRPr sz="2100">
              <a:solidFill>
                <a:srgbClr val="317C47"/>
              </a:solidFill>
              <a:latin typeface="Prata"/>
              <a:ea typeface="Prata"/>
              <a:cs typeface="Prata"/>
              <a:sym typeface="Prata"/>
            </a:endParaRPr>
          </a:p>
          <a:p>
            <a:pPr indent="0" lvl="0" marL="0" marR="0" rtl="0" algn="l">
              <a:lnSpc>
                <a:spcPct val="13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- </a:t>
            </a:r>
            <a:r>
              <a:rPr i="1" lang="en-US" sz="2100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Loss Aversion</a:t>
            </a:r>
            <a:r>
              <a:rPr lang="en-US" sz="2100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: Modelar la importancia de mantener beneficios percibidos, como puntos de lealtad. </a:t>
            </a:r>
            <a:endParaRPr sz="2100">
              <a:solidFill>
                <a:srgbClr val="317C47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pic>
        <p:nvPicPr>
          <p:cNvPr id="116" name="Google Shape;116;g330f1480cc1_0_2"/>
          <p:cNvPicPr preferRelativeResize="0"/>
          <p:nvPr/>
        </p:nvPicPr>
        <p:blipFill rotWithShape="1">
          <a:blip r:embed="rId8">
            <a:alphaModFix/>
          </a:blip>
          <a:srcRect b="0" l="0" r="0" t="54660"/>
          <a:stretch/>
        </p:blipFill>
        <p:spPr>
          <a:xfrm>
            <a:off x="1193900" y="370075"/>
            <a:ext cx="7224099" cy="456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330f1480cc1_0_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3800487" y="4800600"/>
            <a:ext cx="3800475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"/>
          <p:cNvSpPr/>
          <p:nvPr/>
        </p:nvSpPr>
        <p:spPr>
          <a:xfrm>
            <a:off x="1028700" y="8484450"/>
            <a:ext cx="775789" cy="773850"/>
          </a:xfrm>
          <a:custGeom>
            <a:rect b="b" l="l" r="r" t="t"/>
            <a:pathLst>
              <a:path extrusionOk="0"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3" name="Google Shape;123;p7"/>
          <p:cNvSpPr/>
          <p:nvPr/>
        </p:nvSpPr>
        <p:spPr>
          <a:xfrm>
            <a:off x="16251715" y="-5311"/>
            <a:ext cx="2062637" cy="1835747"/>
          </a:xfrm>
          <a:custGeom>
            <a:rect b="b" l="l" r="r" t="t"/>
            <a:pathLst>
              <a:path extrusionOk="0"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6000"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24" name="Google Shape;124;p7"/>
          <p:cNvPicPr preferRelativeResize="0"/>
          <p:nvPr/>
        </p:nvPicPr>
        <p:blipFill rotWithShape="1">
          <a:blip r:embed="rId5">
            <a:alphaModFix/>
          </a:blip>
          <a:srcRect b="0" l="15062" r="31767" t="0"/>
          <a:stretch/>
        </p:blipFill>
        <p:spPr>
          <a:xfrm>
            <a:off x="13189760" y="4190836"/>
            <a:ext cx="5124592" cy="609616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7"/>
          <p:cNvSpPr/>
          <p:nvPr/>
        </p:nvSpPr>
        <p:spPr>
          <a:xfrm flipH="1">
            <a:off x="13709294" y="7811781"/>
            <a:ext cx="4605058" cy="2475219"/>
          </a:xfrm>
          <a:custGeom>
            <a:rect b="b" l="l" r="r" t="t"/>
            <a:pathLst>
              <a:path extrusionOk="0"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 rotWithShape="1">
            <a:blip r:embed="rId6">
              <a:alphaModFix amt="1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6" name="Google Shape;126;p7"/>
          <p:cNvSpPr/>
          <p:nvPr/>
        </p:nvSpPr>
        <p:spPr>
          <a:xfrm rot="10800000">
            <a:off x="0" y="0"/>
            <a:ext cx="873100" cy="2024580"/>
          </a:xfrm>
          <a:custGeom>
            <a:rect b="b" l="l" r="r" t="t"/>
            <a:pathLst>
              <a:path extrusionOk="0"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 rotWithShape="1">
            <a:blip r:embed="rId7">
              <a:alphaModFix amt="10999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7" name="Google Shape;127;p7"/>
          <p:cNvGrpSpPr/>
          <p:nvPr/>
        </p:nvGrpSpPr>
        <p:grpSpPr>
          <a:xfrm>
            <a:off x="1607917" y="4046175"/>
            <a:ext cx="5132352" cy="922887"/>
            <a:chOff x="0" y="-38100"/>
            <a:chExt cx="1351731" cy="243065"/>
          </a:xfrm>
        </p:grpSpPr>
        <p:sp>
          <p:nvSpPr>
            <p:cNvPr id="128" name="Google Shape;128;p7"/>
            <p:cNvSpPr/>
            <p:nvPr/>
          </p:nvSpPr>
          <p:spPr>
            <a:xfrm>
              <a:off x="0" y="0"/>
              <a:ext cx="1351731" cy="204965"/>
            </a:xfrm>
            <a:custGeom>
              <a:rect b="b" l="l" r="r" t="t"/>
              <a:pathLst>
                <a:path extrusionOk="0" h="204965" w="1351731">
                  <a:moveTo>
                    <a:pt x="0" y="0"/>
                  </a:moveTo>
                  <a:lnTo>
                    <a:pt x="1351731" y="0"/>
                  </a:lnTo>
                  <a:lnTo>
                    <a:pt x="1351731" y="204965"/>
                  </a:lnTo>
                  <a:lnTo>
                    <a:pt x="0" y="204965"/>
                  </a:lnTo>
                  <a:close/>
                </a:path>
              </a:pathLst>
            </a:custGeom>
            <a:solidFill>
              <a:srgbClr val="709954"/>
            </a:solidFill>
            <a:ln>
              <a:noFill/>
            </a:ln>
          </p:spPr>
        </p:sp>
        <p:sp>
          <p:nvSpPr>
            <p:cNvPr id="129" name="Google Shape;129;p7"/>
            <p:cNvSpPr txBox="1"/>
            <p:nvPr/>
          </p:nvSpPr>
          <p:spPr>
            <a:xfrm>
              <a:off x="0" y="-38100"/>
              <a:ext cx="1351731" cy="2430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>
                  <a:solidFill>
                    <a:srgbClr val="FFFFFF"/>
                  </a:solidFill>
                </a:rPr>
                <a:t>ORIGEN</a:t>
              </a:r>
              <a:endParaRPr/>
            </a:p>
          </p:txBody>
        </p:sp>
      </p:grpSp>
      <p:grpSp>
        <p:nvGrpSpPr>
          <p:cNvPr id="130" name="Google Shape;130;p7"/>
          <p:cNvGrpSpPr/>
          <p:nvPr/>
        </p:nvGrpSpPr>
        <p:grpSpPr>
          <a:xfrm>
            <a:off x="7400183" y="4046175"/>
            <a:ext cx="5132352" cy="922887"/>
            <a:chOff x="0" y="-38100"/>
            <a:chExt cx="1351731" cy="243065"/>
          </a:xfrm>
        </p:grpSpPr>
        <p:sp>
          <p:nvSpPr>
            <p:cNvPr id="131" name="Google Shape;131;p7"/>
            <p:cNvSpPr/>
            <p:nvPr/>
          </p:nvSpPr>
          <p:spPr>
            <a:xfrm>
              <a:off x="0" y="0"/>
              <a:ext cx="1351731" cy="204965"/>
            </a:xfrm>
            <a:custGeom>
              <a:rect b="b" l="l" r="r" t="t"/>
              <a:pathLst>
                <a:path extrusionOk="0" h="204965" w="1351731">
                  <a:moveTo>
                    <a:pt x="0" y="0"/>
                  </a:moveTo>
                  <a:lnTo>
                    <a:pt x="1351731" y="0"/>
                  </a:lnTo>
                  <a:lnTo>
                    <a:pt x="1351731" y="204965"/>
                  </a:lnTo>
                  <a:lnTo>
                    <a:pt x="0" y="204965"/>
                  </a:lnTo>
                  <a:close/>
                </a:path>
              </a:pathLst>
            </a:custGeom>
            <a:solidFill>
              <a:srgbClr val="88ABC4"/>
            </a:solidFill>
            <a:ln>
              <a:noFill/>
            </a:ln>
          </p:spPr>
        </p:sp>
        <p:sp>
          <p:nvSpPr>
            <p:cNvPr id="132" name="Google Shape;132;p7"/>
            <p:cNvSpPr txBox="1"/>
            <p:nvPr/>
          </p:nvSpPr>
          <p:spPr>
            <a:xfrm>
              <a:off x="0" y="-38100"/>
              <a:ext cx="1351731" cy="2430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>
                  <a:solidFill>
                    <a:srgbClr val="FFFFFF"/>
                  </a:solidFill>
                </a:rPr>
                <a:t>FORMA Y TAMAÑO</a:t>
              </a:r>
              <a:endParaRPr/>
            </a:p>
          </p:txBody>
        </p:sp>
      </p:grpSp>
      <p:sp>
        <p:nvSpPr>
          <p:cNvPr id="133" name="Google Shape;133;p7"/>
          <p:cNvSpPr/>
          <p:nvPr/>
        </p:nvSpPr>
        <p:spPr>
          <a:xfrm>
            <a:off x="12897173" y="2753293"/>
            <a:ext cx="585174" cy="279420"/>
          </a:xfrm>
          <a:custGeom>
            <a:rect b="b" l="l" r="r" t="t"/>
            <a:pathLst>
              <a:path extrusionOk="0" h="279420" w="585174">
                <a:moveTo>
                  <a:pt x="0" y="0"/>
                </a:moveTo>
                <a:lnTo>
                  <a:pt x="585174" y="0"/>
                </a:lnTo>
                <a:lnTo>
                  <a:pt x="585174" y="279421"/>
                </a:lnTo>
                <a:lnTo>
                  <a:pt x="0" y="2794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7"/>
          <p:cNvSpPr txBox="1"/>
          <p:nvPr/>
        </p:nvSpPr>
        <p:spPr>
          <a:xfrm>
            <a:off x="1607917" y="2538728"/>
            <a:ext cx="93423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82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DATOS</a:t>
            </a:r>
            <a:endParaRPr/>
          </a:p>
        </p:txBody>
      </p:sp>
      <p:sp>
        <p:nvSpPr>
          <p:cNvPr id="135" name="Google Shape;135;p7"/>
          <p:cNvSpPr txBox="1"/>
          <p:nvPr/>
        </p:nvSpPr>
        <p:spPr>
          <a:xfrm>
            <a:off x="1607930" y="5482600"/>
            <a:ext cx="5124600" cy="18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5">
                <a:solidFill>
                  <a:srgbClr val="709954"/>
                </a:solidFill>
                <a:latin typeface="Prata"/>
                <a:ea typeface="Prata"/>
                <a:cs typeface="Prata"/>
                <a:sym typeface="Prata"/>
              </a:rPr>
              <a:t>Kaggle, Playground Series - Season 4, Episode 1: </a:t>
            </a:r>
            <a:r>
              <a:rPr b="1" lang="en-US" sz="2695">
                <a:solidFill>
                  <a:srgbClr val="709954"/>
                </a:solidFill>
                <a:latin typeface="Prata"/>
                <a:ea typeface="Prata"/>
                <a:cs typeface="Prata"/>
                <a:sym typeface="Prata"/>
              </a:rPr>
              <a:t>Binary Classification with a Bank Churn Dataset</a:t>
            </a:r>
            <a:endParaRPr b="1" sz="100"/>
          </a:p>
        </p:txBody>
      </p:sp>
      <p:sp>
        <p:nvSpPr>
          <p:cNvPr id="136" name="Google Shape;136;p7"/>
          <p:cNvSpPr txBox="1"/>
          <p:nvPr/>
        </p:nvSpPr>
        <p:spPr>
          <a:xfrm>
            <a:off x="1607992" y="7442697"/>
            <a:ext cx="51324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1" u="none" cap="none" strike="noStrike">
                <a:solidFill>
                  <a:srgbClr val="ABABAB"/>
                </a:solidFill>
                <a:latin typeface="Arial"/>
                <a:ea typeface="Arial"/>
                <a:cs typeface="Arial"/>
                <a:sym typeface="Arial"/>
              </a:rPr>
              <a:t> Conjuntos de datos generados sintéticamente</a:t>
            </a:r>
            <a:endParaRPr/>
          </a:p>
        </p:txBody>
      </p:sp>
      <p:sp>
        <p:nvSpPr>
          <p:cNvPr id="137" name="Google Shape;137;p7"/>
          <p:cNvSpPr txBox="1"/>
          <p:nvPr/>
        </p:nvSpPr>
        <p:spPr>
          <a:xfrm>
            <a:off x="7398871" y="5482597"/>
            <a:ext cx="5132400" cy="22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7728" lvl="0" marL="457200" marR="0" rtl="0" algn="l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Clr>
                <a:srgbClr val="ABABAB"/>
              </a:buClr>
              <a:buSzPts val="2191"/>
              <a:buChar char="●"/>
            </a:pPr>
            <a:r>
              <a:rPr lang="en-US" sz="2191">
                <a:solidFill>
                  <a:srgbClr val="ABABAB"/>
                </a:solidFill>
              </a:rPr>
              <a:t>Datos en formato tabular con perfiles de clientes.</a:t>
            </a:r>
            <a:endParaRPr sz="2191">
              <a:solidFill>
                <a:srgbClr val="ABABAB"/>
              </a:solidFill>
            </a:endParaRPr>
          </a:p>
          <a:p>
            <a:pPr indent="-367728" lvl="0" marL="457200" marR="0" rtl="0" algn="l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Clr>
                <a:srgbClr val="ABABAB"/>
              </a:buClr>
              <a:buSzPts val="2191"/>
              <a:buChar char="●"/>
            </a:pPr>
            <a:r>
              <a:rPr lang="en-US" sz="2191">
                <a:solidFill>
                  <a:srgbClr val="ABABAB"/>
                </a:solidFill>
              </a:rPr>
              <a:t>165,034 registros</a:t>
            </a:r>
            <a:endParaRPr sz="2191">
              <a:solidFill>
                <a:srgbClr val="ABABAB"/>
              </a:solidFill>
            </a:endParaRPr>
          </a:p>
          <a:p>
            <a:pPr indent="-367728" lvl="0" marL="457200" marR="0" rtl="0" algn="l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Clr>
                <a:srgbClr val="ABABAB"/>
              </a:buClr>
              <a:buSzPts val="2191"/>
              <a:buChar char="●"/>
            </a:pPr>
            <a:r>
              <a:rPr lang="en-US" sz="2191">
                <a:solidFill>
                  <a:srgbClr val="ABABAB"/>
                </a:solidFill>
              </a:rPr>
              <a:t>14 variables</a:t>
            </a:r>
            <a:endParaRPr sz="2191">
              <a:solidFill>
                <a:srgbClr val="ABABAB"/>
              </a:solidFill>
            </a:endParaRPr>
          </a:p>
          <a:p>
            <a:pPr indent="0" lvl="0" marL="0" marR="0" rtl="0" algn="l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91">
              <a:solidFill>
                <a:srgbClr val="ABABAB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0ef1c1175_0_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0715" l="0" r="0" t="-70725"/>
            </a:stretch>
          </a:blipFill>
          <a:ln>
            <a:noFill/>
          </a:ln>
        </p:spPr>
      </p:sp>
      <p:sp>
        <p:nvSpPr>
          <p:cNvPr id="143" name="Google Shape;143;g330ef1c1175_0_3"/>
          <p:cNvSpPr/>
          <p:nvPr/>
        </p:nvSpPr>
        <p:spPr>
          <a:xfrm>
            <a:off x="1028700" y="8484450"/>
            <a:ext cx="775789" cy="773850"/>
          </a:xfrm>
          <a:custGeom>
            <a:rect b="b" l="l" r="r" t="t"/>
            <a:pathLst>
              <a:path extrusionOk="0"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" name="Google Shape;144;g330ef1c1175_0_3"/>
          <p:cNvSpPr/>
          <p:nvPr/>
        </p:nvSpPr>
        <p:spPr>
          <a:xfrm>
            <a:off x="16251715" y="-5311"/>
            <a:ext cx="2062637" cy="1835747"/>
          </a:xfrm>
          <a:custGeom>
            <a:rect b="b" l="l" r="r" t="t"/>
            <a:pathLst>
              <a:path extrusionOk="0"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5" name="Google Shape;145;g330ef1c1175_0_3"/>
          <p:cNvSpPr/>
          <p:nvPr/>
        </p:nvSpPr>
        <p:spPr>
          <a:xfrm rot="10800000">
            <a:off x="0" y="0"/>
            <a:ext cx="873100" cy="2024580"/>
          </a:xfrm>
          <a:custGeom>
            <a:rect b="b" l="l" r="r" t="t"/>
            <a:pathLst>
              <a:path extrusionOk="0"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 rotWithShape="1">
            <a:blip r:embed="rId6">
              <a:alphaModFix amt="1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g330ef1c1175_0_3"/>
          <p:cNvSpPr txBox="1"/>
          <p:nvPr/>
        </p:nvSpPr>
        <p:spPr>
          <a:xfrm>
            <a:off x="1118838" y="521513"/>
            <a:ext cx="81438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82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TIPOS DE VARIABLES</a:t>
            </a:r>
            <a:endParaRPr/>
          </a:p>
        </p:txBody>
      </p:sp>
      <p:graphicFrame>
        <p:nvGraphicFramePr>
          <p:cNvPr id="147" name="Google Shape;147;g330ef1c1175_0_3"/>
          <p:cNvGraphicFramePr/>
          <p:nvPr/>
        </p:nvGraphicFramePr>
        <p:xfrm>
          <a:off x="952500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{A0A7570F-E7FD-4363-AB58-E0C842623E5A}</a:tableStyleId>
              </a:tblPr>
              <a:tblGrid>
                <a:gridCol w="1948800"/>
                <a:gridCol w="1770525"/>
                <a:gridCol w="1378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Columna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datos no nulos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Dtype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id 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165034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int64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CustomerId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165034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int64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Surname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165034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object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CreditScore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165034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int64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Geography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165034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object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Gender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165034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object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Age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165034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float64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Tenure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165034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int64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Balance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165034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float64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NumOfProducts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165034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int64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HasCrCard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165034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float64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IsActiveMember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165034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float64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EstimatedSalary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165034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float64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Exited 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165034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317C47"/>
                          </a:solidFill>
                        </a:rPr>
                        <a:t>int64</a:t>
                      </a:r>
                      <a:endParaRPr>
                        <a:solidFill>
                          <a:srgbClr val="317C47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8" name="Google Shape;148;g330ef1c1175_0_3"/>
          <p:cNvSpPr/>
          <p:nvPr/>
        </p:nvSpPr>
        <p:spPr>
          <a:xfrm>
            <a:off x="6065225" y="2682200"/>
            <a:ext cx="374400" cy="1188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693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330ef1c1175_0_3"/>
          <p:cNvSpPr txBox="1"/>
          <p:nvPr/>
        </p:nvSpPr>
        <p:spPr>
          <a:xfrm>
            <a:off x="6600075" y="2937950"/>
            <a:ext cx="509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69338"/>
                </a:solidFill>
                <a:latin typeface="Calibri"/>
                <a:ea typeface="Calibri"/>
                <a:cs typeface="Calibri"/>
                <a:sym typeface="Calibri"/>
              </a:rPr>
              <a:t>No sirven para la predicción</a:t>
            </a:r>
            <a:endParaRPr sz="2400">
              <a:solidFill>
                <a:srgbClr val="F693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0" name="Google Shape;150;g330ef1c1175_0_3"/>
          <p:cNvCxnSpPr/>
          <p:nvPr/>
        </p:nvCxnSpPr>
        <p:spPr>
          <a:xfrm>
            <a:off x="6083050" y="4474925"/>
            <a:ext cx="1105500" cy="0"/>
          </a:xfrm>
          <a:prstGeom prst="straightConnector1">
            <a:avLst/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" name="Google Shape;151;g330ef1c1175_0_3"/>
          <p:cNvSpPr txBox="1"/>
          <p:nvPr/>
        </p:nvSpPr>
        <p:spPr>
          <a:xfrm>
            <a:off x="7188550" y="4136375"/>
            <a:ext cx="672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Transformar a one hot encoding</a:t>
            </a:r>
            <a:endParaRPr sz="2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330ef1c1175_0_3"/>
          <p:cNvSpPr txBox="1"/>
          <p:nvPr/>
        </p:nvSpPr>
        <p:spPr>
          <a:xfrm>
            <a:off x="8798550" y="4474925"/>
            <a:ext cx="814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Solo hay dos opciones, se puede transformar a 0 y 1 ó Booleano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" name="Google Shape;153;g330ef1c1175_0_3"/>
          <p:cNvCxnSpPr>
            <a:endCxn id="152" idx="1"/>
          </p:cNvCxnSpPr>
          <p:nvPr/>
        </p:nvCxnSpPr>
        <p:spPr>
          <a:xfrm flipH="1" rot="10800000">
            <a:off x="6101550" y="4751975"/>
            <a:ext cx="2697000" cy="2109000"/>
          </a:xfrm>
          <a:prstGeom prst="bentConnector3">
            <a:avLst>
              <a:gd fmla="val 7347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g330ef1c1175_0_3"/>
          <p:cNvCxnSpPr>
            <a:endCxn id="152" idx="1"/>
          </p:cNvCxnSpPr>
          <p:nvPr/>
        </p:nvCxnSpPr>
        <p:spPr>
          <a:xfrm flipH="1" rot="10800000">
            <a:off x="6080850" y="4751975"/>
            <a:ext cx="2717700" cy="189600"/>
          </a:xfrm>
          <a:prstGeom prst="bentConnector3">
            <a:avLst>
              <a:gd fmla="val 729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g330ef1c1175_0_3"/>
          <p:cNvCxnSpPr>
            <a:endCxn id="152" idx="1"/>
          </p:cNvCxnSpPr>
          <p:nvPr/>
        </p:nvCxnSpPr>
        <p:spPr>
          <a:xfrm flipH="1" rot="10800000">
            <a:off x="6060150" y="4751975"/>
            <a:ext cx="2738400" cy="2542500"/>
          </a:xfrm>
          <a:prstGeom prst="bentConnector3">
            <a:avLst>
              <a:gd fmla="val 7387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g330ef1c1175_0_3"/>
          <p:cNvCxnSpPr>
            <a:endCxn id="152" idx="1"/>
          </p:cNvCxnSpPr>
          <p:nvPr/>
        </p:nvCxnSpPr>
        <p:spPr>
          <a:xfrm flipH="1" rot="10800000">
            <a:off x="5482350" y="4751975"/>
            <a:ext cx="3316200" cy="3285600"/>
          </a:xfrm>
          <a:prstGeom prst="bentConnector3">
            <a:avLst>
              <a:gd fmla="val 7904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7" name="Google Shape;157;g330ef1c1175_0_3"/>
          <p:cNvCxnSpPr/>
          <p:nvPr/>
        </p:nvCxnSpPr>
        <p:spPr>
          <a:xfrm>
            <a:off x="6065225" y="5320000"/>
            <a:ext cx="3120000" cy="641700"/>
          </a:xfrm>
          <a:prstGeom prst="straightConnector1">
            <a:avLst/>
          </a:prstGeom>
          <a:solidFill>
            <a:schemeClr val="lt2"/>
          </a:solidFill>
          <a:ln>
            <a:noFill/>
          </a:ln>
        </p:spPr>
      </p:cxnSp>
      <p:sp>
        <p:nvSpPr>
          <p:cNvPr id="158" name="Google Shape;158;g330ef1c1175_0_3"/>
          <p:cNvSpPr txBox="1"/>
          <p:nvPr/>
        </p:nvSpPr>
        <p:spPr>
          <a:xfrm>
            <a:off x="8968775" y="5746175"/>
            <a:ext cx="814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Solo hay enteros</a:t>
            </a:r>
            <a:endParaRPr sz="24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" name="Google Shape;159;g330ef1c1175_0_3"/>
          <p:cNvCxnSpPr>
            <a:endCxn id="158" idx="1"/>
          </p:cNvCxnSpPr>
          <p:nvPr/>
        </p:nvCxnSpPr>
        <p:spPr>
          <a:xfrm>
            <a:off x="6047375" y="5320025"/>
            <a:ext cx="2921400" cy="703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Google Shape;160;g330ef1c1175_0_3"/>
          <p:cNvSpPr/>
          <p:nvPr/>
        </p:nvSpPr>
        <p:spPr>
          <a:xfrm>
            <a:off x="912825" y="7851625"/>
            <a:ext cx="5205900" cy="4278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330ef1c1175_0_3"/>
          <p:cNvSpPr txBox="1"/>
          <p:nvPr/>
        </p:nvSpPr>
        <p:spPr>
          <a:xfrm>
            <a:off x="5262950" y="8175650"/>
            <a:ext cx="3316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Variable Objetivo</a:t>
            </a:r>
            <a:endParaRPr sz="32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330ef1c1175_0_3"/>
          <p:cNvSpPr/>
          <p:nvPr/>
        </p:nvSpPr>
        <p:spPr>
          <a:xfrm>
            <a:off x="3230500" y="1830425"/>
            <a:ext cx="499200" cy="427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330ef1c1175_0_3"/>
          <p:cNvSpPr txBox="1"/>
          <p:nvPr/>
        </p:nvSpPr>
        <p:spPr>
          <a:xfrm>
            <a:off x="3230500" y="1303625"/>
            <a:ext cx="509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No hay datos faltantes</a:t>
            </a:r>
            <a:endParaRPr sz="24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4" name="Google Shape;164;g330ef1c1175_0_3"/>
          <p:cNvCxnSpPr>
            <a:stCxn id="161" idx="3"/>
          </p:cNvCxnSpPr>
          <p:nvPr/>
        </p:nvCxnSpPr>
        <p:spPr>
          <a:xfrm>
            <a:off x="8579150" y="8514200"/>
            <a:ext cx="7101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5" name="Google Shape;165;g330ef1c1175_0_3"/>
          <p:cNvSpPr txBox="1"/>
          <p:nvPr/>
        </p:nvSpPr>
        <p:spPr>
          <a:xfrm>
            <a:off x="9451825" y="8237150"/>
            <a:ext cx="814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Hay que balancear clases (¿?)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6" name="Google Shape;166;g330ef1c1175_0_3"/>
          <p:cNvCxnSpPr>
            <a:endCxn id="167" idx="1"/>
          </p:cNvCxnSpPr>
          <p:nvPr/>
        </p:nvCxnSpPr>
        <p:spPr>
          <a:xfrm flipH="1" rot="-5400000">
            <a:off x="445950" y="6924525"/>
            <a:ext cx="2681400" cy="2563800"/>
          </a:xfrm>
          <a:prstGeom prst="bentConnector2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g330ef1c1175_0_3"/>
          <p:cNvSpPr txBox="1"/>
          <p:nvPr/>
        </p:nvSpPr>
        <p:spPr>
          <a:xfrm>
            <a:off x="3068550" y="9270075"/>
            <a:ext cx="650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Decidimos escalar estas dos variables (Min-Max)</a:t>
            </a:r>
            <a:endParaRPr sz="2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" name="Google Shape;168;g330ef1c1175_0_3"/>
          <p:cNvCxnSpPr/>
          <p:nvPr/>
        </p:nvCxnSpPr>
        <p:spPr>
          <a:xfrm flipH="1" rot="10800000">
            <a:off x="485450" y="6037225"/>
            <a:ext cx="423900" cy="867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9" name="Google Shape;169;g330ef1c1175_0_3"/>
          <p:cNvCxnSpPr/>
          <p:nvPr/>
        </p:nvCxnSpPr>
        <p:spPr>
          <a:xfrm>
            <a:off x="485450" y="6904225"/>
            <a:ext cx="443100" cy="770700"/>
          </a:xfrm>
          <a:prstGeom prst="straightConnector1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5213e434c_0_121"/>
          <p:cNvSpPr/>
          <p:nvPr/>
        </p:nvSpPr>
        <p:spPr>
          <a:xfrm>
            <a:off x="1028700" y="8484450"/>
            <a:ext cx="775789" cy="773850"/>
          </a:xfrm>
          <a:custGeom>
            <a:rect b="b" l="l" r="r" t="t"/>
            <a:pathLst>
              <a:path extrusionOk="0"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g335213e434c_0_121"/>
          <p:cNvSpPr/>
          <p:nvPr/>
        </p:nvSpPr>
        <p:spPr>
          <a:xfrm>
            <a:off x="16251715" y="-5311"/>
            <a:ext cx="2062637" cy="1835747"/>
          </a:xfrm>
          <a:custGeom>
            <a:rect b="b" l="l" r="r" t="t"/>
            <a:pathLst>
              <a:path extrusionOk="0"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g335213e434c_0_121"/>
          <p:cNvSpPr/>
          <p:nvPr/>
        </p:nvSpPr>
        <p:spPr>
          <a:xfrm rot="10800000">
            <a:off x="0" y="0"/>
            <a:ext cx="873100" cy="2024580"/>
          </a:xfrm>
          <a:custGeom>
            <a:rect b="b" l="l" r="r" t="t"/>
            <a:pathLst>
              <a:path extrusionOk="0"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 rotWithShape="1">
            <a:blip r:embed="rId5">
              <a:alphaModFix amt="1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g335213e434c_0_121"/>
          <p:cNvSpPr txBox="1"/>
          <p:nvPr/>
        </p:nvSpPr>
        <p:spPr>
          <a:xfrm>
            <a:off x="1108717" y="521515"/>
            <a:ext cx="93423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82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ESTADÍSTICAS</a:t>
            </a:r>
            <a:endParaRPr/>
          </a:p>
        </p:txBody>
      </p:sp>
      <p:sp>
        <p:nvSpPr>
          <p:cNvPr id="178" name="Google Shape;178;g335213e434c_0_121"/>
          <p:cNvSpPr txBox="1"/>
          <p:nvPr/>
        </p:nvSpPr>
        <p:spPr>
          <a:xfrm>
            <a:off x="10994450" y="3809675"/>
            <a:ext cx="7158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Dado que la proporción de abandono es de 20.38%, tal vez vamos a tener que balancear las clases.</a:t>
            </a:r>
            <a:endParaRPr sz="32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" name="Google Shape;179;g335213e434c_0_121"/>
          <p:cNvCxnSpPr>
            <a:stCxn id="180" idx="3"/>
            <a:endCxn id="178" idx="1"/>
          </p:cNvCxnSpPr>
          <p:nvPr/>
        </p:nvCxnSpPr>
        <p:spPr>
          <a:xfrm flipH="1" rot="10800000">
            <a:off x="9432176" y="4640969"/>
            <a:ext cx="1562400" cy="8310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0" name="Google Shape;180;g335213e434c_0_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6900" y="2236738"/>
            <a:ext cx="8135276" cy="6470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0f1480cc1_0_89"/>
          <p:cNvSpPr/>
          <p:nvPr/>
        </p:nvSpPr>
        <p:spPr>
          <a:xfrm>
            <a:off x="1028700" y="8484450"/>
            <a:ext cx="775789" cy="773850"/>
          </a:xfrm>
          <a:custGeom>
            <a:rect b="b" l="l" r="r" t="t"/>
            <a:pathLst>
              <a:path extrusionOk="0"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g330f1480cc1_0_89"/>
          <p:cNvSpPr/>
          <p:nvPr/>
        </p:nvSpPr>
        <p:spPr>
          <a:xfrm>
            <a:off x="16251715" y="-5311"/>
            <a:ext cx="2062637" cy="1835747"/>
          </a:xfrm>
          <a:custGeom>
            <a:rect b="b" l="l" r="r" t="t"/>
            <a:pathLst>
              <a:path extrusionOk="0"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g330f1480cc1_0_89"/>
          <p:cNvSpPr/>
          <p:nvPr/>
        </p:nvSpPr>
        <p:spPr>
          <a:xfrm rot="10800000">
            <a:off x="0" y="0"/>
            <a:ext cx="873100" cy="2024580"/>
          </a:xfrm>
          <a:custGeom>
            <a:rect b="b" l="l" r="r" t="t"/>
            <a:pathLst>
              <a:path extrusionOk="0"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 rotWithShape="1">
            <a:blip r:embed="rId5">
              <a:alphaModFix amt="1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g330f1480cc1_0_89"/>
          <p:cNvSpPr txBox="1"/>
          <p:nvPr/>
        </p:nvSpPr>
        <p:spPr>
          <a:xfrm>
            <a:off x="1108717" y="521515"/>
            <a:ext cx="93423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82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ESTADÍSTICAS</a:t>
            </a:r>
            <a:endParaRPr/>
          </a:p>
        </p:txBody>
      </p:sp>
      <p:pic>
        <p:nvPicPr>
          <p:cNvPr id="189" name="Google Shape;189;g330f1480cc1_0_89"/>
          <p:cNvPicPr preferRelativeResize="0"/>
          <p:nvPr/>
        </p:nvPicPr>
        <p:blipFill rotWithShape="1">
          <a:blip r:embed="rId6">
            <a:alphaModFix/>
          </a:blip>
          <a:srcRect b="0" l="0" r="0" t="862"/>
          <a:stretch/>
        </p:blipFill>
        <p:spPr>
          <a:xfrm>
            <a:off x="540926" y="1830425"/>
            <a:ext cx="8501350" cy="449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330f1480cc1_0_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42275" y="5318355"/>
            <a:ext cx="8840599" cy="468857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330f1480cc1_0_89"/>
          <p:cNvSpPr txBox="1"/>
          <p:nvPr/>
        </p:nvSpPr>
        <p:spPr>
          <a:xfrm>
            <a:off x="2130175" y="8040225"/>
            <a:ext cx="6047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69338"/>
                </a:solidFill>
                <a:latin typeface="Calibri"/>
                <a:ea typeface="Calibri"/>
                <a:cs typeface="Calibri"/>
                <a:sym typeface="Calibri"/>
              </a:rPr>
              <a:t>La edad mínima para ser cliente son 18 años, y el 75% de clientes tienen de 18 a 42 años</a:t>
            </a:r>
            <a:endParaRPr sz="3200">
              <a:solidFill>
                <a:srgbClr val="F693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2" name="Google Shape;192;g330f1480cc1_0_89"/>
          <p:cNvCxnSpPr>
            <a:stCxn id="190" idx="1"/>
            <a:endCxn id="191" idx="3"/>
          </p:cNvCxnSpPr>
          <p:nvPr/>
        </p:nvCxnSpPr>
        <p:spPr>
          <a:xfrm flipH="1">
            <a:off x="8177975" y="7662640"/>
            <a:ext cx="864300" cy="1208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g330f1480cc1_0_89"/>
          <p:cNvSpPr txBox="1"/>
          <p:nvPr/>
        </p:nvSpPr>
        <p:spPr>
          <a:xfrm>
            <a:off x="10724775" y="1766700"/>
            <a:ext cx="7158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69338"/>
                </a:solidFill>
                <a:latin typeface="Calibri"/>
                <a:ea typeface="Calibri"/>
                <a:cs typeface="Calibri"/>
                <a:sym typeface="Calibri"/>
              </a:rPr>
              <a:t>media (656.45) y mediana (659) muy cercanas, distribución simétrica</a:t>
            </a:r>
            <a:endParaRPr sz="3200">
              <a:solidFill>
                <a:srgbClr val="F693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4" name="Google Shape;194;g330f1480cc1_0_89"/>
          <p:cNvCxnSpPr>
            <a:stCxn id="189" idx="3"/>
            <a:endCxn id="193" idx="1"/>
          </p:cNvCxnSpPr>
          <p:nvPr/>
        </p:nvCxnSpPr>
        <p:spPr>
          <a:xfrm flipH="1" rot="10800000">
            <a:off x="9042276" y="2351678"/>
            <a:ext cx="1682400" cy="1723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30f1480cc1_0_173"/>
          <p:cNvSpPr/>
          <p:nvPr/>
        </p:nvSpPr>
        <p:spPr>
          <a:xfrm>
            <a:off x="16251715" y="-5311"/>
            <a:ext cx="2062637" cy="1835747"/>
          </a:xfrm>
          <a:custGeom>
            <a:rect b="b" l="l" r="r" t="t"/>
            <a:pathLst>
              <a:path extrusionOk="0"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g330f1480cc1_0_173"/>
          <p:cNvSpPr/>
          <p:nvPr/>
        </p:nvSpPr>
        <p:spPr>
          <a:xfrm rot="10800000">
            <a:off x="0" y="0"/>
            <a:ext cx="873100" cy="2024580"/>
          </a:xfrm>
          <a:custGeom>
            <a:rect b="b" l="l" r="r" t="t"/>
            <a:pathLst>
              <a:path extrusionOk="0"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 rotWithShape="1">
            <a:blip r:embed="rId4">
              <a:alphaModFix amt="1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g330f1480cc1_0_173"/>
          <p:cNvSpPr txBox="1"/>
          <p:nvPr/>
        </p:nvSpPr>
        <p:spPr>
          <a:xfrm>
            <a:off x="1108717" y="521515"/>
            <a:ext cx="93423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82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ESTADÍSTICAS</a:t>
            </a:r>
            <a:endParaRPr/>
          </a:p>
        </p:txBody>
      </p:sp>
      <p:pic>
        <p:nvPicPr>
          <p:cNvPr id="202" name="Google Shape;202;g330f1480cc1_0_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829" y="1494721"/>
            <a:ext cx="8672400" cy="46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330f1480cc1_0_1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00828" y="5521714"/>
            <a:ext cx="8672399" cy="460448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330f1480cc1_0_173"/>
          <p:cNvSpPr txBox="1"/>
          <p:nvPr/>
        </p:nvSpPr>
        <p:spPr>
          <a:xfrm>
            <a:off x="10724775" y="1766700"/>
            <a:ext cx="7158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69338"/>
                </a:solidFill>
                <a:latin typeface="Calibri"/>
                <a:ea typeface="Calibri"/>
                <a:cs typeface="Calibri"/>
                <a:sym typeface="Calibri"/>
              </a:rPr>
              <a:t>mediana es $0.00, la mayor parte de los clientes no mantiene un saldo en sus cuentas</a:t>
            </a:r>
            <a:endParaRPr sz="3200">
              <a:solidFill>
                <a:srgbClr val="F693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69338"/>
                </a:solidFill>
                <a:latin typeface="Calibri"/>
                <a:ea typeface="Calibri"/>
                <a:cs typeface="Calibri"/>
                <a:sym typeface="Calibri"/>
              </a:rPr>
              <a:t>(son de </a:t>
            </a:r>
            <a:r>
              <a:rPr lang="en-US" sz="3200">
                <a:solidFill>
                  <a:srgbClr val="F69338"/>
                </a:solidFill>
                <a:latin typeface="Calibri"/>
                <a:ea typeface="Calibri"/>
                <a:cs typeface="Calibri"/>
                <a:sym typeface="Calibri"/>
              </a:rPr>
              <a:t>nómina</a:t>
            </a:r>
            <a:r>
              <a:rPr lang="en-US" sz="3200">
                <a:solidFill>
                  <a:srgbClr val="F69338"/>
                </a:solidFill>
                <a:latin typeface="Calibri"/>
                <a:ea typeface="Calibri"/>
                <a:cs typeface="Calibri"/>
                <a:sym typeface="Calibri"/>
              </a:rPr>
              <a:t> y tienen portabilidad de </a:t>
            </a:r>
            <a:r>
              <a:rPr lang="en-US" sz="3200">
                <a:solidFill>
                  <a:srgbClr val="F69338"/>
                </a:solidFill>
                <a:latin typeface="Calibri"/>
                <a:ea typeface="Calibri"/>
                <a:cs typeface="Calibri"/>
                <a:sym typeface="Calibri"/>
              </a:rPr>
              <a:t>nómina</a:t>
            </a:r>
            <a:r>
              <a:rPr lang="en-US" sz="3200">
                <a:solidFill>
                  <a:srgbClr val="F69338"/>
                </a:solidFill>
                <a:latin typeface="Calibri"/>
                <a:ea typeface="Calibri"/>
                <a:cs typeface="Calibri"/>
                <a:sym typeface="Calibri"/>
              </a:rPr>
              <a:t>?)</a:t>
            </a:r>
            <a:endParaRPr sz="3200">
              <a:solidFill>
                <a:srgbClr val="F693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5" name="Google Shape;205;g330f1480cc1_0_173"/>
          <p:cNvCxnSpPr>
            <a:endCxn id="204" idx="1"/>
          </p:cNvCxnSpPr>
          <p:nvPr/>
        </p:nvCxnSpPr>
        <p:spPr>
          <a:xfrm flipH="1" rot="10800000">
            <a:off x="9042375" y="3090450"/>
            <a:ext cx="1682400" cy="1723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g330f1480cc1_0_173"/>
          <p:cNvSpPr txBox="1"/>
          <p:nvPr/>
        </p:nvSpPr>
        <p:spPr>
          <a:xfrm>
            <a:off x="749250" y="6822400"/>
            <a:ext cx="73047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69338"/>
                </a:solidFill>
                <a:latin typeface="Calibri"/>
                <a:ea typeface="Calibri"/>
                <a:cs typeface="Calibri"/>
                <a:sym typeface="Calibri"/>
              </a:rPr>
              <a:t>El 25% de los clientes con mayores ingresos ganan $155,152 o más, mientras que el 25% con menores ingresos ganan $74,637 o menos, lo que muestra una brecha entre los clientes de altos y bajos ingresos.</a:t>
            </a:r>
            <a:endParaRPr sz="3200">
              <a:solidFill>
                <a:srgbClr val="F693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" name="Google Shape;207;g330f1480cc1_0_173"/>
          <p:cNvCxnSpPr>
            <a:stCxn id="203" idx="1"/>
            <a:endCxn id="206" idx="3"/>
          </p:cNvCxnSpPr>
          <p:nvPr/>
        </p:nvCxnSpPr>
        <p:spPr>
          <a:xfrm flipH="1">
            <a:off x="8054028" y="7823955"/>
            <a:ext cx="1246800" cy="568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30f1480cc1_0_122"/>
          <p:cNvSpPr/>
          <p:nvPr/>
        </p:nvSpPr>
        <p:spPr>
          <a:xfrm>
            <a:off x="16251715" y="-5311"/>
            <a:ext cx="2062637" cy="1835747"/>
          </a:xfrm>
          <a:custGeom>
            <a:rect b="b" l="l" r="r" t="t"/>
            <a:pathLst>
              <a:path extrusionOk="0"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g330f1480cc1_0_122"/>
          <p:cNvSpPr/>
          <p:nvPr/>
        </p:nvSpPr>
        <p:spPr>
          <a:xfrm rot="10800000">
            <a:off x="0" y="0"/>
            <a:ext cx="873100" cy="2024580"/>
          </a:xfrm>
          <a:custGeom>
            <a:rect b="b" l="l" r="r" t="t"/>
            <a:pathLst>
              <a:path extrusionOk="0"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 rotWithShape="1">
            <a:blip r:embed="rId4">
              <a:alphaModFix amt="1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g330f1480cc1_0_122"/>
          <p:cNvSpPr txBox="1"/>
          <p:nvPr/>
        </p:nvSpPr>
        <p:spPr>
          <a:xfrm>
            <a:off x="1108717" y="521515"/>
            <a:ext cx="93423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82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ESTADÍSTICAS</a:t>
            </a:r>
            <a:endParaRPr/>
          </a:p>
        </p:txBody>
      </p:sp>
      <p:pic>
        <p:nvPicPr>
          <p:cNvPr id="215" name="Google Shape;215;g330f1480cc1_0_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3105" y="1303625"/>
            <a:ext cx="7537038" cy="640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330f1480cc1_0_122"/>
          <p:cNvSpPr txBox="1"/>
          <p:nvPr/>
        </p:nvSpPr>
        <p:spPr>
          <a:xfrm>
            <a:off x="9416975" y="1290775"/>
            <a:ext cx="8910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En proporción hay una mayor salida de Alemania</a:t>
            </a:r>
            <a:endParaRPr sz="3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7" name="Google Shape;217;g330f1480cc1_0_122"/>
          <p:cNvCxnSpPr>
            <a:stCxn id="216" idx="1"/>
            <a:endCxn id="215" idx="3"/>
          </p:cNvCxnSpPr>
          <p:nvPr/>
        </p:nvCxnSpPr>
        <p:spPr>
          <a:xfrm flipH="1">
            <a:off x="8410175" y="1629325"/>
            <a:ext cx="1006800" cy="287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8" name="Google Shape;218;g330f1480cc1_0_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44850" y="3624500"/>
            <a:ext cx="7910825" cy="66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330f1480cc1_0_122"/>
          <p:cNvSpPr txBox="1"/>
          <p:nvPr/>
        </p:nvSpPr>
        <p:spPr>
          <a:xfrm>
            <a:off x="934250" y="8877650"/>
            <a:ext cx="5808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3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ay una mayor salida de mujeres</a:t>
            </a:r>
            <a:endParaRPr sz="3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g330f1480cc1_0_122"/>
          <p:cNvCxnSpPr>
            <a:stCxn id="219" idx="3"/>
            <a:endCxn id="218" idx="1"/>
          </p:cNvCxnSpPr>
          <p:nvPr/>
        </p:nvCxnSpPr>
        <p:spPr>
          <a:xfrm flipH="1" rot="10800000">
            <a:off x="6742550" y="6955700"/>
            <a:ext cx="3102300" cy="2260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